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71" r:id="rId2"/>
    <p:sldId id="272" r:id="rId3"/>
    <p:sldId id="273" r:id="rId4"/>
    <p:sldId id="274" r:id="rId5"/>
    <p:sldId id="275" r:id="rId6"/>
    <p:sldId id="276" r:id="rId7"/>
    <p:sldId id="277" r:id="rId8"/>
  </p:sldIdLst>
  <p:sldSz cx="9144000" cy="6858000" type="screen4x3"/>
  <p:notesSz cx="6805613" cy="9939338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74" autoAdjust="0"/>
    <p:restoredTop sz="90929"/>
  </p:normalViewPr>
  <p:slideViewPr>
    <p:cSldViewPr>
      <p:cViewPr>
        <p:scale>
          <a:sx n="110" d="100"/>
          <a:sy n="110" d="100"/>
        </p:scale>
        <p:origin x="-336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4940" y="1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B3EB9B-7568-4F6F-8F10-9000682901A7}" type="datetimeFigureOut">
              <a:rPr lang="en-NZ" smtClean="0"/>
              <a:pPr/>
              <a:t>21/05/2015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40647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NZ" smtClean="0"/>
              <a:t>© 2013 http://www.chemicalminds.wikispaces.com</a:t>
            </a: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940" y="9440647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796851-094D-4011-95F1-F19C85FF9F1F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19070560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40" y="1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8EC336D0-AF26-4AE5-88F8-4473ECD6B63E}" type="datetimeFigureOut">
              <a:rPr lang="en-NZ"/>
              <a:pPr>
                <a:defRPr/>
              </a:pPr>
              <a:t>21/05/2015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7287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NZ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NZ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40647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r>
              <a:rPr lang="en-NZ" smtClean="0"/>
              <a:t>© 2013 http://www.chemicalminds.wikispaces.com</a:t>
            </a:r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40" y="9440647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ADB09CB4-DC89-41FB-AA2E-DBF7ACD691B1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738517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NZ" smtClean="0"/>
              <a:t>© 2014 http://www.chemicalminds.wikispaces.com</a:t>
            </a:r>
            <a:endParaRPr lang="en-N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smtClean="0"/>
              <a:t>© 2013 http://www.chemicalminds.wikispaces.com</a:t>
            </a: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EE73C4-973C-450A-B04E-1C9B4D9E822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smtClean="0"/>
              <a:t>© 2013 http://www.chemicalminds.wikispaces.com</a:t>
            </a: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86349-EEBD-4CED-80BE-2C2C1D52B5C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smtClean="0"/>
              <a:t>© 2013 http://www.chemicalminds.wikispaces.com</a:t>
            </a: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4400DF-2D06-4714-94D7-C2E29CD2920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smtClean="0"/>
              <a:t>© 2013 http://www.chemicalminds.wikispaces.com</a:t>
            </a: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20DE99-8FF2-4DDF-A6B5-6FBCEAA2B77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smtClean="0"/>
              <a:t>© 2013 http://www.chemicalminds.wikispaces.com</a:t>
            </a: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D53A2E-3080-407A-8265-8FB0D13DCF4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smtClean="0"/>
              <a:t>© 2013 http://www.chemicalminds.wikispaces.com</a:t>
            </a: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91D395-15D6-40B5-A5FD-DB19BBD3F7E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smtClean="0"/>
              <a:t>© 2013 http://www.chemicalminds.wikispaces.com</a:t>
            </a: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A550B2-C617-40CA-B91E-09514DB2338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smtClean="0"/>
              <a:t>© 2013 http://www.chemicalminds.wikispaces.com</a:t>
            </a:r>
            <a:endParaRPr lang="en-A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1028E1-C5C1-4775-A0EF-2C5A19A703E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smtClean="0"/>
              <a:t>© 2013 http://www.chemicalminds.wikispaces.com</a:t>
            </a: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1527FF-73F3-453E-B5E6-E300E08F512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smtClean="0"/>
              <a:t>© 2013 http://www.chemicalminds.wikispaces.com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95715A-0C88-4F45-8577-FB2C63B390D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smtClean="0"/>
              <a:t>© 2013 http://www.chemicalminds.wikispaces.com</a:t>
            </a: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5F3A2-83AC-4A1D-816E-F27954809F3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smtClean="0"/>
              <a:t>© 2013 http://www.chemicalminds.wikispaces.com</a:t>
            </a: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B9C414-A969-4CC9-9A49-9F078A68233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r>
              <a:rPr lang="en-AU" smtClean="0"/>
              <a:t>© 2013 http://www.chemicalminds.wikispaces.com</a:t>
            </a:r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D03D9CF1-B5FE-47C4-8412-817BA4B2E4A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7" y="556419"/>
            <a:ext cx="8686800" cy="3634581"/>
          </a:xfrm>
        </p:spPr>
        <p:txBody>
          <a:bodyPr/>
          <a:lstStyle/>
          <a:p>
            <a:pPr eaLnBrk="1" hangingPunct="1"/>
            <a:r>
              <a:rPr lang="en-NZ" dirty="0" smtClean="0">
                <a:solidFill>
                  <a:srgbClr val="9933FF"/>
                </a:solidFill>
              </a:rPr>
              <a:t>Shapes of molecules</a:t>
            </a:r>
            <a:r>
              <a:rPr lang="en-NZ" dirty="0">
                <a:solidFill>
                  <a:srgbClr val="9933FF"/>
                </a:solidFill>
              </a:rPr>
              <a:t/>
            </a:r>
            <a:br>
              <a:rPr lang="en-NZ" dirty="0">
                <a:solidFill>
                  <a:srgbClr val="9933FF"/>
                </a:solidFill>
              </a:rPr>
            </a:br>
            <a:r>
              <a:rPr lang="en-NZ" dirty="0" smtClean="0">
                <a:solidFill>
                  <a:srgbClr val="9933FF"/>
                </a:solidFill>
              </a:rPr>
              <a:t/>
            </a:r>
            <a:br>
              <a:rPr lang="en-NZ" dirty="0" smtClean="0">
                <a:solidFill>
                  <a:srgbClr val="9933FF"/>
                </a:solidFill>
              </a:rPr>
            </a:br>
            <a:r>
              <a:rPr lang="en-NZ" sz="2200" dirty="0" smtClean="0">
                <a:solidFill>
                  <a:schemeClr val="tx1"/>
                </a:solidFill>
              </a:rPr>
              <a:t>1) sketch the Lewis structure</a:t>
            </a:r>
            <a:br>
              <a:rPr lang="en-NZ" sz="2200" dirty="0" smtClean="0">
                <a:solidFill>
                  <a:schemeClr val="tx1"/>
                </a:solidFill>
              </a:rPr>
            </a:br>
            <a:r>
              <a:rPr lang="en-NZ" sz="2200" dirty="0" smtClean="0">
                <a:solidFill>
                  <a:schemeClr val="tx1"/>
                </a:solidFill>
              </a:rPr>
              <a:t>2) locate the central atom</a:t>
            </a:r>
            <a:br>
              <a:rPr lang="en-NZ" sz="2200" dirty="0" smtClean="0">
                <a:solidFill>
                  <a:schemeClr val="tx1"/>
                </a:solidFill>
              </a:rPr>
            </a:br>
            <a:r>
              <a:rPr lang="en-NZ" sz="2200" dirty="0" smtClean="0">
                <a:solidFill>
                  <a:schemeClr val="tx1"/>
                </a:solidFill>
              </a:rPr>
              <a:t>3) count regions of electron density around the central atom</a:t>
            </a:r>
            <a:br>
              <a:rPr lang="en-NZ" sz="2200" dirty="0" smtClean="0">
                <a:solidFill>
                  <a:schemeClr val="tx1"/>
                </a:solidFill>
              </a:rPr>
            </a:br>
            <a:r>
              <a:rPr lang="en-NZ" sz="1800" i="1" dirty="0" smtClean="0">
                <a:solidFill>
                  <a:schemeClr val="tx1"/>
                </a:solidFill>
              </a:rPr>
              <a:t>double/triple bonds and lone pairs count as ONE region of electron density</a:t>
            </a:r>
            <a:r>
              <a:rPr lang="en-NZ" sz="2200" i="1" dirty="0" smtClean="0">
                <a:solidFill>
                  <a:schemeClr val="tx1"/>
                </a:solidFill>
              </a:rPr>
              <a:t/>
            </a:r>
            <a:br>
              <a:rPr lang="en-NZ" sz="2200" i="1" dirty="0" smtClean="0">
                <a:solidFill>
                  <a:schemeClr val="tx1"/>
                </a:solidFill>
              </a:rPr>
            </a:br>
            <a:r>
              <a:rPr lang="en-NZ" sz="2200" dirty="0" smtClean="0">
                <a:solidFill>
                  <a:schemeClr val="tx1"/>
                </a:solidFill>
              </a:rPr>
              <a:t>4)  determine shape and angle bearing in mind that repulsion varies…</a:t>
            </a:r>
            <a:br>
              <a:rPr lang="en-NZ" sz="2200" dirty="0" smtClean="0">
                <a:solidFill>
                  <a:schemeClr val="tx1"/>
                </a:solidFill>
              </a:rPr>
            </a:br>
            <a:r>
              <a:rPr lang="en-NZ" sz="1800" i="1" dirty="0" smtClean="0">
                <a:solidFill>
                  <a:schemeClr val="tx1"/>
                </a:solidFill>
              </a:rPr>
              <a:t>lone pair-lone pair &gt; lone pair-bonding pair &gt; bonding pair-bonding pair</a:t>
            </a:r>
            <a:endParaRPr lang="en-AU" sz="1800" i="1" dirty="0" smtClean="0">
              <a:solidFill>
                <a:schemeClr val="tx1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AU" b="1" dirty="0" smtClean="0">
                <a:solidFill>
                  <a:srgbClr val="3C668E"/>
                </a:solidFill>
                <a:latin typeface="Arial" charset="0"/>
                <a:cs typeface="Arial" charset="0"/>
              </a:rPr>
              <a:t> </a:t>
            </a:r>
            <a:endParaRPr lang="en-AU" b="1" i="1" dirty="0" smtClean="0">
              <a:solidFill>
                <a:srgbClr val="3C668E"/>
              </a:solidFill>
              <a:latin typeface="Arial" charset="0"/>
              <a:cs typeface="Arial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714500" y="2743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NZ"/>
          </a:p>
        </p:txBody>
      </p:sp>
      <p:sp>
        <p:nvSpPr>
          <p:cNvPr id="3079" name="Rectangle 5"/>
          <p:cNvSpPr>
            <a:spLocks noChangeArrowheads="1"/>
          </p:cNvSpPr>
          <p:nvPr/>
        </p:nvSpPr>
        <p:spPr bwMode="auto">
          <a:xfrm>
            <a:off x="1714500" y="2743200"/>
            <a:ext cx="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NZ"/>
          </a:p>
        </p:txBody>
      </p:sp>
      <p:pic>
        <p:nvPicPr>
          <p:cNvPr id="3078" name="Picture 7" descr="The shape of ammoni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2816" y="4724400"/>
            <a:ext cx="1120775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5345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n-NZ" sz="3600" dirty="0" smtClean="0">
                <a:solidFill>
                  <a:srgbClr val="9933FF"/>
                </a:solidFill>
              </a:rPr>
              <a:t>Linear</a:t>
            </a:r>
            <a:endParaRPr lang="en-AU" sz="3600" dirty="0" smtClean="0">
              <a:solidFill>
                <a:srgbClr val="9933FF"/>
              </a:solidFill>
            </a:endParaRP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200400" y="457200"/>
            <a:ext cx="5943600" cy="6172200"/>
          </a:xfrm>
        </p:spPr>
        <p:txBody>
          <a:bodyPr/>
          <a:lstStyle/>
          <a:p>
            <a:pPr eaLnBrk="1" hangingPunct="1"/>
            <a:r>
              <a:rPr lang="en-AU" sz="1800" dirty="0" smtClean="0">
                <a:latin typeface="Trebuchet MS" pitchFamily="34" charset="0"/>
              </a:rPr>
              <a:t>2 regions of electron density around the central atom, which is beryllium</a:t>
            </a:r>
          </a:p>
          <a:p>
            <a:pPr marL="0" indent="0" eaLnBrk="1" hangingPunct="1"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1800" dirty="0">
                <a:latin typeface="Trebuchet MS" pitchFamily="34" charset="0"/>
              </a:rPr>
              <a:t>2 bonding pairs of electrons around the central atom</a:t>
            </a:r>
          </a:p>
          <a:p>
            <a:pPr marL="0" indent="0" eaLnBrk="1" hangingPunct="1"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1800" dirty="0" smtClean="0">
                <a:latin typeface="Trebuchet MS" pitchFamily="34" charset="0"/>
              </a:rPr>
              <a:t>no lone pairs of electrons around the central atom</a:t>
            </a:r>
          </a:p>
          <a:p>
            <a:pPr marL="0" indent="0" eaLnBrk="1" hangingPunct="1"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1800" dirty="0">
                <a:latin typeface="Trebuchet MS" pitchFamily="34" charset="0"/>
              </a:rPr>
              <a:t>in order to minimise repulsion, the regions of electron density are arranged as far as possible from each other, resulting in an </a:t>
            </a:r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LINEAR </a:t>
            </a:r>
            <a:r>
              <a:rPr lang="en-AU" sz="1800" dirty="0" smtClean="0">
                <a:latin typeface="Trebuchet MS" pitchFamily="34" charset="0"/>
              </a:rPr>
              <a:t>electron </a:t>
            </a:r>
            <a:r>
              <a:rPr lang="en-AU" sz="1800" dirty="0">
                <a:latin typeface="Trebuchet MS" pitchFamily="34" charset="0"/>
              </a:rPr>
              <a:t>pair arrangement as well as a </a:t>
            </a:r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LINEAR</a:t>
            </a:r>
            <a:r>
              <a:rPr lang="en-AU" sz="1800" dirty="0" smtClean="0">
                <a:latin typeface="Trebuchet MS" pitchFamily="34" charset="0"/>
              </a:rPr>
              <a:t> </a:t>
            </a:r>
            <a:r>
              <a:rPr lang="en-AU" sz="1800" dirty="0">
                <a:latin typeface="Trebuchet MS" pitchFamily="34" charset="0"/>
              </a:rPr>
              <a:t>molecular </a:t>
            </a:r>
            <a:r>
              <a:rPr lang="en-AU" sz="1800" dirty="0" smtClean="0">
                <a:latin typeface="Trebuchet MS" pitchFamily="34" charset="0"/>
              </a:rPr>
              <a:t>shape</a:t>
            </a:r>
          </a:p>
          <a:p>
            <a:pPr marL="0" indent="0" eaLnBrk="1" hangingPunct="1">
              <a:buNone/>
            </a:pPr>
            <a:endParaRPr lang="en-AU" sz="500" dirty="0">
              <a:latin typeface="Trebuchet MS" pitchFamily="34" charset="0"/>
            </a:endParaRP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the </a:t>
            </a:r>
            <a:r>
              <a:rPr lang="en-NZ" sz="1800" dirty="0" smtClean="0">
                <a:latin typeface="Trebuchet MS" panose="020B0603020202020204" pitchFamily="34" charset="0"/>
              </a:rPr>
              <a:t>Br-Cl </a:t>
            </a:r>
            <a:r>
              <a:rPr lang="en-NZ" sz="1800" dirty="0">
                <a:latin typeface="Trebuchet MS" panose="020B0603020202020204" pitchFamily="34" charset="0"/>
              </a:rPr>
              <a:t>bond is polar because of the electronegativity difference between Br and </a:t>
            </a:r>
            <a:r>
              <a:rPr lang="en-NZ" sz="1800" dirty="0" smtClean="0">
                <a:latin typeface="Trebuchet MS" panose="020B0603020202020204" pitchFamily="34" charset="0"/>
              </a:rPr>
              <a:t>Cl </a:t>
            </a:r>
            <a:r>
              <a:rPr lang="en-NZ" sz="1800" dirty="0">
                <a:latin typeface="Trebuchet MS" panose="020B0603020202020204" pitchFamily="34" charset="0"/>
              </a:rPr>
              <a:t>atoms</a:t>
            </a:r>
          </a:p>
          <a:p>
            <a:pPr marL="0" lvl="0" indent="0">
              <a:buNone/>
            </a:pPr>
            <a:endParaRPr lang="en-NZ" sz="500" dirty="0" smtClean="0">
              <a:latin typeface="Trebuchet MS" panose="020B0603020202020204" pitchFamily="34" charset="0"/>
            </a:endParaRPr>
          </a:p>
          <a:p>
            <a:pPr marL="0" lvl="0" indent="0">
              <a:buNone/>
            </a:pPr>
            <a:endParaRPr lang="en-NZ" sz="500" dirty="0">
              <a:latin typeface="Trebuchet MS" panose="020B0603020202020204" pitchFamily="34" charset="0"/>
            </a:endParaRP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the molecule </a:t>
            </a:r>
            <a:r>
              <a:rPr lang="en-NZ" sz="1800" dirty="0" smtClean="0">
                <a:latin typeface="Trebuchet MS" panose="020B0603020202020204" pitchFamily="34" charset="0"/>
              </a:rPr>
              <a:t>is </a:t>
            </a:r>
            <a:r>
              <a:rPr lang="en-NZ" sz="1800" dirty="0">
                <a:latin typeface="Trebuchet MS" panose="020B0603020202020204" pitchFamily="34" charset="0"/>
              </a:rPr>
              <a:t>symmetrical</a:t>
            </a:r>
          </a:p>
          <a:p>
            <a:pPr marL="0" lvl="0" indent="0">
              <a:buNone/>
            </a:pPr>
            <a:endParaRPr lang="en-NZ" sz="500" dirty="0">
              <a:latin typeface="Trebuchet MS" panose="020B0603020202020204" pitchFamily="34" charset="0"/>
            </a:endParaRP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polar bonds </a:t>
            </a:r>
            <a:r>
              <a:rPr lang="en-NZ" sz="1800" dirty="0" smtClean="0">
                <a:latin typeface="Trebuchet MS" panose="020B0603020202020204" pitchFamily="34" charset="0"/>
              </a:rPr>
              <a:t>cancel </a:t>
            </a:r>
            <a:r>
              <a:rPr lang="en-NZ" sz="1800" dirty="0">
                <a:latin typeface="Trebuchet MS" panose="020B0603020202020204" pitchFamily="34" charset="0"/>
              </a:rPr>
              <a:t>so the molecule is </a:t>
            </a:r>
            <a:r>
              <a:rPr lang="en-NZ" sz="1800" dirty="0" smtClean="0">
                <a:latin typeface="Trebuchet MS" panose="020B0603020202020204" pitchFamily="34" charset="0"/>
              </a:rPr>
              <a:t>non-polar</a:t>
            </a:r>
            <a:endParaRPr lang="en-AU" sz="1800" dirty="0">
              <a:solidFill>
                <a:srgbClr val="9933FF"/>
              </a:solidFill>
              <a:latin typeface="Trebuchet MS" pitchFamily="34" charset="0"/>
            </a:endParaRPr>
          </a:p>
          <a:p>
            <a:pPr eaLnBrk="1" hangingPunct="1"/>
            <a:endParaRPr lang="en-AU" sz="500" dirty="0">
              <a:latin typeface="Trebuchet MS" pitchFamily="34" charset="0"/>
            </a:endParaRPr>
          </a:p>
          <a:p>
            <a:pPr eaLnBrk="1" hangingPunct="1">
              <a:buFontTx/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1800" dirty="0" smtClean="0">
                <a:latin typeface="Trebuchet MS" pitchFamily="34" charset="0"/>
              </a:rPr>
              <a:t>bond angle is </a:t>
            </a:r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180</a:t>
            </a:r>
            <a:r>
              <a:rPr lang="en-AU" sz="1800" baseline="30000" dirty="0" smtClean="0">
                <a:solidFill>
                  <a:srgbClr val="9933FF"/>
                </a:solidFill>
                <a:latin typeface="Trebuchet MS" pitchFamily="34" charset="0"/>
              </a:rPr>
              <a:t>o</a:t>
            </a:r>
            <a:endParaRPr lang="en-AU" sz="1800" dirty="0">
              <a:latin typeface="Trebuchet MS" pitchFamily="34" charset="0"/>
            </a:endParaRPr>
          </a:p>
          <a:p>
            <a:pPr marL="0" indent="0" eaLnBrk="1" hangingPunct="1"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1800" i="1" dirty="0" err="1" smtClean="0">
                <a:latin typeface="Trebuchet MS" pitchFamily="34" charset="0"/>
              </a:rPr>
              <a:t>eg’s</a:t>
            </a:r>
            <a:r>
              <a:rPr lang="en-AU" sz="1800" i="1" dirty="0" smtClean="0">
                <a:latin typeface="Trebuchet MS" pitchFamily="34" charset="0"/>
              </a:rPr>
              <a:t> H</a:t>
            </a:r>
            <a:r>
              <a:rPr lang="en-AU" sz="1800" i="1" baseline="-25000" dirty="0" smtClean="0">
                <a:latin typeface="Trebuchet MS" pitchFamily="34" charset="0"/>
              </a:rPr>
              <a:t>2</a:t>
            </a:r>
            <a:r>
              <a:rPr lang="en-AU" sz="1800" i="1" dirty="0" smtClean="0">
                <a:latin typeface="Trebuchet MS" pitchFamily="34" charset="0"/>
              </a:rPr>
              <a:t>, </a:t>
            </a:r>
            <a:r>
              <a:rPr lang="en-AU" sz="1800" i="1" dirty="0" err="1" smtClean="0">
                <a:latin typeface="Trebuchet MS" pitchFamily="34" charset="0"/>
              </a:rPr>
              <a:t>HCl</a:t>
            </a:r>
            <a:r>
              <a:rPr lang="en-AU" sz="1800" i="1" dirty="0" smtClean="0">
                <a:latin typeface="Trebuchet MS" pitchFamily="34" charset="0"/>
              </a:rPr>
              <a:t>, CO</a:t>
            </a:r>
            <a:r>
              <a:rPr lang="en-AU" sz="1800" i="1" baseline="-25000" dirty="0" smtClean="0">
                <a:latin typeface="Trebuchet MS" pitchFamily="34" charset="0"/>
              </a:rPr>
              <a:t>2,</a:t>
            </a:r>
            <a:r>
              <a:rPr lang="en-AU" sz="1800" i="1" dirty="0" smtClean="0">
                <a:latin typeface="Trebuchet MS" pitchFamily="34" charset="0"/>
              </a:rPr>
              <a:t> HI, O</a:t>
            </a:r>
            <a:r>
              <a:rPr lang="en-AU" sz="1800" i="1" baseline="-25000" dirty="0" smtClean="0">
                <a:latin typeface="Trebuchet MS" pitchFamily="34" charset="0"/>
              </a:rPr>
              <a:t>2</a:t>
            </a:r>
            <a:r>
              <a:rPr lang="en-AU" sz="1800" i="1" dirty="0" smtClean="0">
                <a:latin typeface="Trebuchet MS" pitchFamily="34" charset="0"/>
              </a:rPr>
              <a:t>, CS</a:t>
            </a:r>
            <a:r>
              <a:rPr lang="en-AU" sz="1800" i="1" baseline="-25000" dirty="0" smtClean="0">
                <a:latin typeface="Trebuchet MS" pitchFamily="34" charset="0"/>
              </a:rPr>
              <a:t>2</a:t>
            </a:r>
            <a:r>
              <a:rPr lang="en-AU" sz="1800" i="1" dirty="0" smtClean="0">
                <a:latin typeface="Trebuchet MS" pitchFamily="34" charset="0"/>
              </a:rPr>
              <a:t>, N</a:t>
            </a:r>
            <a:r>
              <a:rPr lang="en-AU" sz="1800" i="1" baseline="-25000" dirty="0" smtClean="0">
                <a:latin typeface="Trebuchet MS" pitchFamily="34" charset="0"/>
              </a:rPr>
              <a:t>2</a:t>
            </a:r>
            <a:r>
              <a:rPr lang="en-AU" sz="1800" i="1" dirty="0" smtClean="0">
                <a:latin typeface="Trebuchet MS" pitchFamily="34" charset="0"/>
              </a:rPr>
              <a:t>, C</a:t>
            </a:r>
            <a:r>
              <a:rPr lang="en-AU" sz="1800" i="1" baseline="-25000" dirty="0" smtClean="0">
                <a:latin typeface="Trebuchet MS" pitchFamily="34" charset="0"/>
              </a:rPr>
              <a:t>2</a:t>
            </a:r>
            <a:r>
              <a:rPr lang="en-AU" sz="1800" i="1" dirty="0" smtClean="0">
                <a:latin typeface="Trebuchet MS" pitchFamily="34" charset="0"/>
              </a:rPr>
              <a:t>H</a:t>
            </a:r>
            <a:r>
              <a:rPr lang="en-AU" sz="1800" i="1" baseline="-25000" dirty="0" smtClean="0">
                <a:latin typeface="Trebuchet MS" pitchFamily="34" charset="0"/>
              </a:rPr>
              <a:t>2</a:t>
            </a:r>
          </a:p>
        </p:txBody>
      </p:sp>
      <p:pic>
        <p:nvPicPr>
          <p:cNvPr id="4100" name="Picture 9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8600" y="2057400"/>
            <a:ext cx="2971800" cy="1180016"/>
          </a:xfrm>
          <a:noFill/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19600" y="6477000"/>
            <a:ext cx="4343400" cy="304800"/>
          </a:xfrm>
        </p:spPr>
        <p:txBody>
          <a:bodyPr/>
          <a:lstStyle/>
          <a:p>
            <a:pPr algn="r">
              <a:defRPr/>
            </a:pPr>
            <a:r>
              <a:rPr lang="en-AU" sz="1000" dirty="0" smtClean="0">
                <a:solidFill>
                  <a:srgbClr val="000000"/>
                </a:solidFill>
              </a:rPr>
              <a:t>© 2015 http://www.chemicalminds.wikispaces.com</a:t>
            </a:r>
            <a:endParaRPr lang="en-AU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54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-152400"/>
            <a:ext cx="7772400" cy="1143000"/>
          </a:xfrm>
        </p:spPr>
        <p:txBody>
          <a:bodyPr/>
          <a:lstStyle/>
          <a:p>
            <a:pPr eaLnBrk="1" hangingPunct="1"/>
            <a:r>
              <a:rPr lang="en-NZ" sz="3600" dirty="0" err="1" smtClean="0">
                <a:solidFill>
                  <a:srgbClr val="9933FF"/>
                </a:solidFill>
              </a:rPr>
              <a:t>Trigonal</a:t>
            </a:r>
            <a:r>
              <a:rPr lang="en-NZ" sz="3600" dirty="0" smtClean="0">
                <a:solidFill>
                  <a:srgbClr val="9933FF"/>
                </a:solidFill>
              </a:rPr>
              <a:t> planar</a:t>
            </a:r>
            <a:endParaRPr lang="en-AU" sz="3600" dirty="0" smtClean="0">
              <a:solidFill>
                <a:srgbClr val="9933FF"/>
              </a:solidFill>
            </a:endParaRP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2971800" y="762000"/>
            <a:ext cx="6172200" cy="5791200"/>
          </a:xfrm>
        </p:spPr>
        <p:txBody>
          <a:bodyPr/>
          <a:lstStyle/>
          <a:p>
            <a:pPr eaLnBrk="1" hangingPunct="1"/>
            <a:r>
              <a:rPr lang="en-AU" sz="1800" dirty="0" smtClean="0">
                <a:latin typeface="Trebuchet MS" pitchFamily="34" charset="0"/>
              </a:rPr>
              <a:t>3 regions of electron density around the central atom, which is boron</a:t>
            </a:r>
          </a:p>
          <a:p>
            <a:pPr marL="0" indent="0" eaLnBrk="1" hangingPunct="1">
              <a:buNone/>
            </a:pPr>
            <a:endParaRPr lang="en-AU" sz="500" i="1" dirty="0" smtClean="0">
              <a:latin typeface="Trebuchet MS" pitchFamily="34" charset="0"/>
            </a:endParaRPr>
          </a:p>
          <a:p>
            <a:pPr eaLnBrk="1" hangingPunct="1"/>
            <a:r>
              <a:rPr lang="en-AU" sz="1800" dirty="0" smtClean="0">
                <a:latin typeface="Trebuchet MS" pitchFamily="34" charset="0"/>
              </a:rPr>
              <a:t>3 bonding pairs of electrons, around the central atom</a:t>
            </a:r>
          </a:p>
          <a:p>
            <a:pPr marL="0" indent="0" eaLnBrk="1" hangingPunct="1"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1800" dirty="0" smtClean="0">
                <a:latin typeface="Trebuchet MS" pitchFamily="34" charset="0"/>
              </a:rPr>
              <a:t>no </a:t>
            </a:r>
            <a:r>
              <a:rPr lang="en-AU" sz="1800" dirty="0">
                <a:latin typeface="Trebuchet MS" pitchFamily="34" charset="0"/>
              </a:rPr>
              <a:t>lone pairs of electrons, around the central atom</a:t>
            </a:r>
          </a:p>
          <a:p>
            <a:pPr marL="0" indent="0" eaLnBrk="1" hangingPunct="1"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1800" dirty="0">
                <a:latin typeface="Trebuchet MS" pitchFamily="34" charset="0"/>
              </a:rPr>
              <a:t>in order to minimise repulsion, the regions of electron density are arranged as far as possible from each other, resulting in an </a:t>
            </a:r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TRIGONAL PLANAR </a:t>
            </a:r>
            <a:r>
              <a:rPr lang="en-AU" sz="1800" dirty="0" smtClean="0">
                <a:latin typeface="Trebuchet MS" pitchFamily="34" charset="0"/>
              </a:rPr>
              <a:t>electron </a:t>
            </a:r>
            <a:r>
              <a:rPr lang="en-AU" sz="1800" dirty="0">
                <a:latin typeface="Trebuchet MS" pitchFamily="34" charset="0"/>
              </a:rPr>
              <a:t>pair arrangement as well as a </a:t>
            </a:r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TRIGONAL PLANAR </a:t>
            </a:r>
            <a:r>
              <a:rPr lang="en-AU" sz="1800" dirty="0" smtClean="0">
                <a:latin typeface="Trebuchet MS" pitchFamily="34" charset="0"/>
              </a:rPr>
              <a:t>molecular shape</a:t>
            </a:r>
          </a:p>
          <a:p>
            <a:pPr marL="0" indent="0" eaLnBrk="1" hangingPunct="1">
              <a:buNone/>
            </a:pPr>
            <a:endParaRPr lang="en-AU" sz="500" dirty="0">
              <a:latin typeface="Trebuchet MS" pitchFamily="34" charset="0"/>
            </a:endParaRP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the Br-F bond is polar because of the electronegativity difference between Br and F atoms</a:t>
            </a:r>
          </a:p>
          <a:p>
            <a:pPr marL="0" lvl="0" indent="0">
              <a:buNone/>
            </a:pPr>
            <a:endParaRPr lang="en-NZ" sz="500" dirty="0">
              <a:latin typeface="Trebuchet MS" panose="020B0603020202020204" pitchFamily="34" charset="0"/>
            </a:endParaRP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the molecule is </a:t>
            </a:r>
            <a:r>
              <a:rPr lang="en-NZ" sz="1800" dirty="0" smtClean="0">
                <a:latin typeface="Trebuchet MS" panose="020B0603020202020204" pitchFamily="34" charset="0"/>
              </a:rPr>
              <a:t>symmetrical</a:t>
            </a:r>
            <a:endParaRPr lang="en-NZ" sz="1800" dirty="0">
              <a:latin typeface="Trebuchet MS" panose="020B0603020202020204" pitchFamily="34" charset="0"/>
            </a:endParaRPr>
          </a:p>
          <a:p>
            <a:pPr marL="0" lvl="0" indent="0">
              <a:buNone/>
            </a:pPr>
            <a:endParaRPr lang="en-NZ" sz="500" dirty="0">
              <a:latin typeface="Trebuchet MS" panose="020B0603020202020204" pitchFamily="34" charset="0"/>
            </a:endParaRP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polar </a:t>
            </a:r>
            <a:r>
              <a:rPr lang="en-NZ" sz="1800" dirty="0" smtClean="0">
                <a:latin typeface="Trebuchet MS" panose="020B0603020202020204" pitchFamily="34" charset="0"/>
              </a:rPr>
              <a:t>bonds </a:t>
            </a:r>
            <a:r>
              <a:rPr lang="en-NZ" sz="1800" dirty="0">
                <a:latin typeface="Trebuchet MS" panose="020B0603020202020204" pitchFamily="34" charset="0"/>
              </a:rPr>
              <a:t>cancel so the molecule is </a:t>
            </a:r>
            <a:r>
              <a:rPr lang="en-NZ" sz="1800" dirty="0" smtClean="0">
                <a:latin typeface="Trebuchet MS" panose="020B0603020202020204" pitchFamily="34" charset="0"/>
              </a:rPr>
              <a:t>non-polar</a:t>
            </a:r>
            <a:endParaRPr lang="en-AU" sz="1800" dirty="0">
              <a:solidFill>
                <a:srgbClr val="9933FF"/>
              </a:solidFill>
              <a:latin typeface="Trebuchet MS" pitchFamily="34" charset="0"/>
            </a:endParaRPr>
          </a:p>
          <a:p>
            <a:pPr eaLnBrk="1" hangingPunct="1"/>
            <a:endParaRPr lang="en-AU" sz="500" dirty="0">
              <a:latin typeface="Trebuchet MS" pitchFamily="34" charset="0"/>
            </a:endParaRPr>
          </a:p>
          <a:p>
            <a:pPr marL="0" indent="0" eaLnBrk="1" hangingPunct="1">
              <a:buNone/>
            </a:pPr>
            <a:endParaRPr lang="en-AU" sz="500" dirty="0">
              <a:latin typeface="Trebuchet MS" pitchFamily="34" charset="0"/>
            </a:endParaRPr>
          </a:p>
          <a:p>
            <a:pPr eaLnBrk="1" hangingPunct="1"/>
            <a:r>
              <a:rPr lang="en-AU" sz="1800" dirty="0" smtClean="0">
                <a:latin typeface="Trebuchet MS" pitchFamily="34" charset="0"/>
              </a:rPr>
              <a:t>With a bond angle is </a:t>
            </a:r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120</a:t>
            </a:r>
            <a:r>
              <a:rPr lang="en-AU" sz="1800" baseline="30000" dirty="0" smtClean="0">
                <a:solidFill>
                  <a:srgbClr val="9933FF"/>
                </a:solidFill>
                <a:latin typeface="Trebuchet MS" pitchFamily="34" charset="0"/>
              </a:rPr>
              <a:t>o</a:t>
            </a:r>
            <a:endParaRPr lang="en-AU" sz="1800" dirty="0" smtClean="0">
              <a:latin typeface="Trebuchet MS" pitchFamily="34" charset="0"/>
            </a:endParaRPr>
          </a:p>
          <a:p>
            <a:pPr eaLnBrk="1" hangingPunct="1">
              <a:buFontTx/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1800" i="1" dirty="0" err="1" smtClean="0">
                <a:latin typeface="Trebuchet MS" pitchFamily="34" charset="0"/>
              </a:rPr>
              <a:t>eg’s</a:t>
            </a:r>
            <a:r>
              <a:rPr lang="en-AU" sz="1800" i="1" dirty="0" smtClean="0">
                <a:latin typeface="Trebuchet MS" pitchFamily="34" charset="0"/>
              </a:rPr>
              <a:t>  BCl</a:t>
            </a:r>
            <a:r>
              <a:rPr lang="en-AU" sz="1800" i="1" baseline="-25000" dirty="0" smtClean="0">
                <a:latin typeface="Trebuchet MS" pitchFamily="34" charset="0"/>
              </a:rPr>
              <a:t>2</a:t>
            </a:r>
            <a:r>
              <a:rPr lang="en-AU" sz="1800" i="1" dirty="0" smtClean="0">
                <a:latin typeface="Trebuchet MS" pitchFamily="34" charset="0"/>
              </a:rPr>
              <a:t>Br, BClBr</a:t>
            </a:r>
            <a:r>
              <a:rPr lang="en-AU" sz="1800" i="1" baseline="-25000" dirty="0" smtClean="0">
                <a:latin typeface="Trebuchet MS" pitchFamily="34" charset="0"/>
              </a:rPr>
              <a:t>2</a:t>
            </a:r>
            <a:r>
              <a:rPr lang="en-AU" sz="1800" i="1" dirty="0" smtClean="0">
                <a:latin typeface="Trebuchet MS" pitchFamily="34" charset="0"/>
              </a:rPr>
              <a:t>, C</a:t>
            </a:r>
            <a:r>
              <a:rPr lang="en-AU" sz="1800" i="1" baseline="-25000" dirty="0" smtClean="0">
                <a:latin typeface="Trebuchet MS" pitchFamily="34" charset="0"/>
              </a:rPr>
              <a:t>2</a:t>
            </a:r>
            <a:r>
              <a:rPr lang="en-AU" sz="1800" i="1" dirty="0" smtClean="0">
                <a:latin typeface="Trebuchet MS" pitchFamily="34" charset="0"/>
              </a:rPr>
              <a:t>H</a:t>
            </a:r>
            <a:r>
              <a:rPr lang="en-AU" sz="1800" i="1" baseline="-25000" dirty="0" smtClean="0">
                <a:latin typeface="Trebuchet MS" pitchFamily="34" charset="0"/>
              </a:rPr>
              <a:t>4</a:t>
            </a:r>
            <a:r>
              <a:rPr lang="en-AU" sz="1800" i="1" dirty="0" smtClean="0">
                <a:latin typeface="Trebuchet MS" pitchFamily="34" charset="0"/>
              </a:rPr>
              <a:t>, H</a:t>
            </a:r>
            <a:r>
              <a:rPr lang="en-AU" sz="1800" i="1" baseline="-25000" dirty="0" smtClean="0">
                <a:latin typeface="Trebuchet MS" pitchFamily="34" charset="0"/>
              </a:rPr>
              <a:t>2</a:t>
            </a:r>
            <a:r>
              <a:rPr lang="en-AU" sz="1800" i="1" dirty="0" smtClean="0">
                <a:latin typeface="Trebuchet MS" pitchFamily="34" charset="0"/>
              </a:rPr>
              <a:t>CO, COCl</a:t>
            </a:r>
            <a:r>
              <a:rPr lang="en-AU" sz="1800" i="1" baseline="-25000" dirty="0" smtClean="0">
                <a:latin typeface="Trebuchet MS" pitchFamily="34" charset="0"/>
              </a:rPr>
              <a:t>2, </a:t>
            </a:r>
            <a:r>
              <a:rPr lang="en-AU" sz="1800" i="1" dirty="0" smtClean="0">
                <a:latin typeface="Trebuchet MS" pitchFamily="34" charset="0"/>
              </a:rPr>
              <a:t>SO</a:t>
            </a:r>
            <a:r>
              <a:rPr lang="en-AU" sz="1800" i="1" baseline="-25000" dirty="0" smtClean="0">
                <a:latin typeface="Trebuchet MS" pitchFamily="34" charset="0"/>
              </a:rPr>
              <a:t>3</a:t>
            </a:r>
            <a:endParaRPr lang="en-AU" sz="1800" i="1" baseline="30000" dirty="0" smtClean="0">
              <a:latin typeface="Trebuchet MS" pitchFamily="34" charset="0"/>
            </a:endParaRPr>
          </a:p>
        </p:txBody>
      </p:sp>
      <p:pic>
        <p:nvPicPr>
          <p:cNvPr id="5124" name="Picture 10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8600" y="1676400"/>
            <a:ext cx="2514600" cy="2933493"/>
          </a:xfrm>
          <a:noFill/>
        </p:spPr>
      </p:pic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0" y="6534397"/>
            <a:ext cx="4343400" cy="304800"/>
          </a:xfrm>
        </p:spPr>
        <p:txBody>
          <a:bodyPr/>
          <a:lstStyle/>
          <a:p>
            <a:pPr algn="r">
              <a:defRPr/>
            </a:pPr>
            <a:r>
              <a:rPr lang="en-AU" sz="1000" dirty="0" smtClean="0">
                <a:solidFill>
                  <a:srgbClr val="000000"/>
                </a:solidFill>
              </a:rPr>
              <a:t>© 2015 http://www.chemicalminds.wikispaces.com</a:t>
            </a:r>
            <a:endParaRPr lang="en-AU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0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28600"/>
            <a:ext cx="7772400" cy="1143000"/>
          </a:xfrm>
        </p:spPr>
        <p:txBody>
          <a:bodyPr/>
          <a:lstStyle/>
          <a:p>
            <a:pPr eaLnBrk="1" hangingPunct="1"/>
            <a:r>
              <a:rPr lang="en-NZ" sz="3600" dirty="0" smtClean="0">
                <a:solidFill>
                  <a:srgbClr val="9933FF"/>
                </a:solidFill>
              </a:rPr>
              <a:t>Tetrahedral</a:t>
            </a:r>
            <a:endParaRPr lang="en-AU" sz="3600" dirty="0" smtClean="0">
              <a:solidFill>
                <a:srgbClr val="9933FF"/>
              </a:solidFill>
            </a:endParaRPr>
          </a:p>
        </p:txBody>
      </p:sp>
      <p:sp>
        <p:nvSpPr>
          <p:cNvPr id="6147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352800" y="533400"/>
            <a:ext cx="5791200" cy="6553200"/>
          </a:xfrm>
        </p:spPr>
        <p:txBody>
          <a:bodyPr/>
          <a:lstStyle/>
          <a:p>
            <a:pPr eaLnBrk="1" hangingPunct="1"/>
            <a:r>
              <a:rPr lang="en-AU" sz="1800" dirty="0" smtClean="0">
                <a:latin typeface="Trebuchet MS" pitchFamily="34" charset="0"/>
              </a:rPr>
              <a:t>4 regions of electron density around the central atom, which is carbon</a:t>
            </a:r>
          </a:p>
          <a:p>
            <a:pPr marL="0" indent="0" eaLnBrk="1" hangingPunct="1"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1800" dirty="0" smtClean="0">
                <a:latin typeface="Trebuchet MS" pitchFamily="34" charset="0"/>
              </a:rPr>
              <a:t>4 bonding pairs of electrons around the central atom</a:t>
            </a:r>
          </a:p>
          <a:p>
            <a:pPr marL="0" indent="0" eaLnBrk="1" hangingPunct="1"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1800" dirty="0" smtClean="0">
                <a:latin typeface="Trebuchet MS" pitchFamily="34" charset="0"/>
              </a:rPr>
              <a:t>no lone pairs of electrons around the central atom</a:t>
            </a:r>
            <a:endParaRPr lang="en-AU" sz="1800" dirty="0">
              <a:latin typeface="Trebuchet MS" pitchFamily="34" charset="0"/>
            </a:endParaRPr>
          </a:p>
          <a:p>
            <a:pPr marL="0" indent="0" eaLnBrk="1" hangingPunct="1"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1800" dirty="0">
                <a:latin typeface="Trebuchet MS" pitchFamily="34" charset="0"/>
              </a:rPr>
              <a:t>in order to minimise repulsion, the regions of electron density are arranged as far as possible from each other, resulting in an </a:t>
            </a:r>
            <a:r>
              <a:rPr lang="en-AU" sz="1800" dirty="0">
                <a:solidFill>
                  <a:srgbClr val="9933FF"/>
                </a:solidFill>
                <a:latin typeface="Trebuchet MS" pitchFamily="34" charset="0"/>
              </a:rPr>
              <a:t>TETRAHEDRAL </a:t>
            </a:r>
            <a:r>
              <a:rPr lang="en-AU" sz="1800" dirty="0">
                <a:latin typeface="Trebuchet MS" pitchFamily="34" charset="0"/>
              </a:rPr>
              <a:t>electron pair </a:t>
            </a:r>
            <a:r>
              <a:rPr lang="en-AU" sz="1800" dirty="0" smtClean="0">
                <a:latin typeface="Trebuchet MS" pitchFamily="34" charset="0"/>
              </a:rPr>
              <a:t>arrangement as well as a </a:t>
            </a:r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TETRAHEDRAL</a:t>
            </a:r>
            <a:r>
              <a:rPr lang="en-AU" sz="1800" dirty="0" smtClean="0">
                <a:latin typeface="Trebuchet MS" pitchFamily="34" charset="0"/>
              </a:rPr>
              <a:t> molecular shape</a:t>
            </a:r>
          </a:p>
          <a:p>
            <a:pPr marL="0" indent="0" eaLnBrk="1" hangingPunct="1">
              <a:buNone/>
            </a:pPr>
            <a:endParaRPr lang="en-AU" sz="500" dirty="0" smtClean="0">
              <a:latin typeface="Trebuchet MS" pitchFamily="34" charset="0"/>
            </a:endParaRP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the </a:t>
            </a:r>
            <a:r>
              <a:rPr lang="en-NZ" sz="1800" dirty="0" smtClean="0">
                <a:latin typeface="Trebuchet MS" panose="020B0603020202020204" pitchFamily="34" charset="0"/>
              </a:rPr>
              <a:t>C -H </a:t>
            </a:r>
            <a:r>
              <a:rPr lang="en-NZ" sz="1800" dirty="0">
                <a:latin typeface="Trebuchet MS" panose="020B0603020202020204" pitchFamily="34" charset="0"/>
              </a:rPr>
              <a:t>bond is polar because of the electronegativity difference between C</a:t>
            </a:r>
            <a:r>
              <a:rPr lang="en-NZ" sz="1800" dirty="0" smtClean="0">
                <a:latin typeface="Trebuchet MS" panose="020B0603020202020204" pitchFamily="34" charset="0"/>
              </a:rPr>
              <a:t> </a:t>
            </a:r>
            <a:r>
              <a:rPr lang="en-NZ" sz="1800" dirty="0">
                <a:latin typeface="Trebuchet MS" panose="020B0603020202020204" pitchFamily="34" charset="0"/>
              </a:rPr>
              <a:t>and </a:t>
            </a:r>
            <a:r>
              <a:rPr lang="en-NZ" sz="1800" dirty="0" smtClean="0">
                <a:latin typeface="Trebuchet MS" panose="020B0603020202020204" pitchFamily="34" charset="0"/>
              </a:rPr>
              <a:t>H </a:t>
            </a:r>
            <a:r>
              <a:rPr lang="en-NZ" sz="1800" dirty="0">
                <a:latin typeface="Trebuchet MS" panose="020B0603020202020204" pitchFamily="34" charset="0"/>
              </a:rPr>
              <a:t>atoms</a:t>
            </a:r>
          </a:p>
          <a:p>
            <a:pPr marL="0" lvl="0" indent="0">
              <a:buNone/>
            </a:pPr>
            <a:endParaRPr lang="en-NZ" sz="500" dirty="0">
              <a:latin typeface="Trebuchet MS" panose="020B0603020202020204" pitchFamily="34" charset="0"/>
            </a:endParaRP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the molecule </a:t>
            </a:r>
            <a:r>
              <a:rPr lang="en-NZ" sz="1800" dirty="0" smtClean="0">
                <a:latin typeface="Trebuchet MS" panose="020B0603020202020204" pitchFamily="34" charset="0"/>
              </a:rPr>
              <a:t>is symmetrical</a:t>
            </a:r>
            <a:endParaRPr lang="en-NZ" sz="1800" dirty="0">
              <a:latin typeface="Trebuchet MS" panose="020B0603020202020204" pitchFamily="34" charset="0"/>
            </a:endParaRPr>
          </a:p>
          <a:p>
            <a:pPr marL="0" lvl="0" indent="0">
              <a:buNone/>
            </a:pPr>
            <a:endParaRPr lang="en-NZ" sz="500" dirty="0">
              <a:latin typeface="Trebuchet MS" panose="020B0603020202020204" pitchFamily="34" charset="0"/>
            </a:endParaRP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polar bonds </a:t>
            </a:r>
            <a:r>
              <a:rPr lang="en-NZ" sz="1800" dirty="0" smtClean="0">
                <a:latin typeface="Trebuchet MS" panose="020B0603020202020204" pitchFamily="34" charset="0"/>
              </a:rPr>
              <a:t>cancel </a:t>
            </a:r>
            <a:r>
              <a:rPr lang="en-NZ" sz="1800" dirty="0">
                <a:latin typeface="Trebuchet MS" panose="020B0603020202020204" pitchFamily="34" charset="0"/>
              </a:rPr>
              <a:t>so the molecule is </a:t>
            </a:r>
            <a:r>
              <a:rPr lang="en-NZ" sz="1800" dirty="0" smtClean="0">
                <a:latin typeface="Trebuchet MS" panose="020B0603020202020204" pitchFamily="34" charset="0"/>
              </a:rPr>
              <a:t>non-polar</a:t>
            </a:r>
            <a:endParaRPr lang="en-AU" sz="1800" dirty="0">
              <a:solidFill>
                <a:srgbClr val="9933FF"/>
              </a:solidFill>
              <a:latin typeface="Trebuchet MS" pitchFamily="34" charset="0"/>
            </a:endParaRPr>
          </a:p>
          <a:p>
            <a:pPr eaLnBrk="1" hangingPunct="1"/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1800" dirty="0" smtClean="0">
                <a:latin typeface="Trebuchet MS" pitchFamily="34" charset="0"/>
              </a:rPr>
              <a:t>With a bond angle of </a:t>
            </a:r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109</a:t>
            </a:r>
            <a:r>
              <a:rPr lang="en-AU" sz="1800" baseline="30000" dirty="0" smtClean="0">
                <a:solidFill>
                  <a:srgbClr val="9933FF"/>
                </a:solidFill>
                <a:latin typeface="Trebuchet MS" pitchFamily="34" charset="0"/>
              </a:rPr>
              <a:t>o</a:t>
            </a:r>
            <a:endParaRPr lang="en-AU" sz="1800" dirty="0" smtClean="0">
              <a:latin typeface="Trebuchet MS" pitchFamily="34" charset="0"/>
            </a:endParaRPr>
          </a:p>
          <a:p>
            <a:pPr marL="0" indent="0" eaLnBrk="1" hangingPunct="1"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1800" i="1" dirty="0" err="1" smtClean="0">
                <a:latin typeface="Trebuchet MS" pitchFamily="34" charset="0"/>
              </a:rPr>
              <a:t>eg’s</a:t>
            </a:r>
            <a:r>
              <a:rPr lang="en-AU" sz="1800" i="1" dirty="0" smtClean="0">
                <a:latin typeface="Trebuchet MS" pitchFamily="34" charset="0"/>
              </a:rPr>
              <a:t> SiH</a:t>
            </a:r>
            <a:r>
              <a:rPr lang="en-AU" sz="1800" i="1" baseline="-25000" dirty="0" smtClean="0">
                <a:latin typeface="Trebuchet MS" pitchFamily="34" charset="0"/>
              </a:rPr>
              <a:t>4</a:t>
            </a:r>
            <a:r>
              <a:rPr lang="en-AU" sz="1800" i="1" dirty="0" smtClean="0">
                <a:latin typeface="Trebuchet MS" pitchFamily="34" charset="0"/>
              </a:rPr>
              <a:t>, CH</a:t>
            </a:r>
            <a:r>
              <a:rPr lang="en-AU" sz="1800" i="1" baseline="-25000" dirty="0" smtClean="0">
                <a:latin typeface="Trebuchet MS" pitchFamily="34" charset="0"/>
              </a:rPr>
              <a:t>2</a:t>
            </a:r>
            <a:r>
              <a:rPr lang="en-AU" sz="1800" i="1" dirty="0" smtClean="0">
                <a:latin typeface="Trebuchet MS" pitchFamily="34" charset="0"/>
              </a:rPr>
              <a:t>Br</a:t>
            </a:r>
            <a:r>
              <a:rPr lang="en-AU" sz="1800" i="1" baseline="-25000" dirty="0" smtClean="0">
                <a:latin typeface="Trebuchet MS" pitchFamily="34" charset="0"/>
              </a:rPr>
              <a:t>2</a:t>
            </a:r>
            <a:r>
              <a:rPr lang="en-AU" sz="1800" i="1" dirty="0" smtClean="0">
                <a:latin typeface="Trebuchet MS" pitchFamily="34" charset="0"/>
              </a:rPr>
              <a:t>, SiCl</a:t>
            </a:r>
            <a:r>
              <a:rPr lang="en-AU" sz="1800" i="1" baseline="-25000" dirty="0" smtClean="0">
                <a:latin typeface="Trebuchet MS" pitchFamily="34" charset="0"/>
              </a:rPr>
              <a:t>4, </a:t>
            </a:r>
            <a:r>
              <a:rPr lang="en-AU" sz="1800" i="1" dirty="0" smtClean="0">
                <a:latin typeface="Trebuchet MS" pitchFamily="34" charset="0"/>
              </a:rPr>
              <a:t>CF</a:t>
            </a:r>
            <a:r>
              <a:rPr lang="en-AU" sz="1800" i="1" baseline="-25000" dirty="0" smtClean="0">
                <a:latin typeface="Trebuchet MS" pitchFamily="34" charset="0"/>
              </a:rPr>
              <a:t>4, </a:t>
            </a:r>
            <a:r>
              <a:rPr lang="en-AU" sz="1800" i="1" dirty="0" smtClean="0">
                <a:latin typeface="Trebuchet MS" pitchFamily="34" charset="0"/>
              </a:rPr>
              <a:t>CH</a:t>
            </a:r>
            <a:r>
              <a:rPr lang="en-AU" sz="1800" i="1" baseline="-25000" dirty="0" smtClean="0">
                <a:latin typeface="Trebuchet MS" pitchFamily="34" charset="0"/>
              </a:rPr>
              <a:t>3</a:t>
            </a:r>
            <a:r>
              <a:rPr lang="en-AU" sz="1800" i="1" dirty="0" smtClean="0">
                <a:latin typeface="Trebuchet MS" pitchFamily="34" charset="0"/>
              </a:rPr>
              <a:t>Br</a:t>
            </a:r>
            <a:endParaRPr lang="en-AU" sz="1800" i="1" baseline="30000" dirty="0" smtClean="0">
              <a:latin typeface="Trebuchet MS" pitchFamily="34" charset="0"/>
            </a:endParaRPr>
          </a:p>
          <a:p>
            <a:pPr eaLnBrk="1" hangingPunct="1"/>
            <a:endParaRPr lang="en-AU" sz="2800" dirty="0" smtClean="0">
              <a:latin typeface="Trebuchet MS" pitchFamily="34" charset="0"/>
            </a:endParaRPr>
          </a:p>
        </p:txBody>
      </p:sp>
      <p:pic>
        <p:nvPicPr>
          <p:cNvPr id="6148" name="Picture 8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8600" y="1524000"/>
            <a:ext cx="3199757" cy="2811463"/>
          </a:xfrm>
          <a:noFill/>
        </p:spPr>
      </p:pic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19600" y="6400800"/>
            <a:ext cx="4343400" cy="304800"/>
          </a:xfrm>
        </p:spPr>
        <p:txBody>
          <a:bodyPr/>
          <a:lstStyle/>
          <a:p>
            <a:pPr algn="r">
              <a:defRPr/>
            </a:pPr>
            <a:r>
              <a:rPr lang="en-AU" sz="1000" dirty="0" smtClean="0">
                <a:solidFill>
                  <a:srgbClr val="000000"/>
                </a:solidFill>
              </a:rPr>
              <a:t>© 2015 http://www.chemicalminds.wikispaces.com</a:t>
            </a:r>
            <a:endParaRPr lang="en-AU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80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914400"/>
          </a:xfrm>
        </p:spPr>
        <p:txBody>
          <a:bodyPr/>
          <a:lstStyle/>
          <a:p>
            <a:pPr eaLnBrk="1" hangingPunct="1"/>
            <a:r>
              <a:rPr lang="en-NZ" sz="3600" dirty="0" err="1" smtClean="0">
                <a:solidFill>
                  <a:srgbClr val="9933FF"/>
                </a:solidFill>
              </a:rPr>
              <a:t>Trigonal</a:t>
            </a:r>
            <a:r>
              <a:rPr lang="en-NZ" sz="3600" dirty="0" smtClean="0">
                <a:solidFill>
                  <a:srgbClr val="9933FF"/>
                </a:solidFill>
              </a:rPr>
              <a:t> pyramidal</a:t>
            </a:r>
            <a:endParaRPr lang="en-AU" sz="3600" dirty="0" smtClean="0">
              <a:solidFill>
                <a:srgbClr val="9933FF"/>
              </a:solidFill>
            </a:endParaRPr>
          </a:p>
        </p:txBody>
      </p:sp>
      <p:sp>
        <p:nvSpPr>
          <p:cNvPr id="7171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048000" y="685800"/>
            <a:ext cx="6096000" cy="6019800"/>
          </a:xfrm>
        </p:spPr>
        <p:txBody>
          <a:bodyPr/>
          <a:lstStyle/>
          <a:p>
            <a:pPr eaLnBrk="1" hangingPunct="1"/>
            <a:r>
              <a:rPr lang="en-AU" sz="1800" dirty="0" smtClean="0">
                <a:latin typeface="Trebuchet MS" pitchFamily="34" charset="0"/>
              </a:rPr>
              <a:t>4 regions of electron density around the central atom, which is nitrogen</a:t>
            </a:r>
            <a:endParaRPr lang="en-AU" sz="1800" dirty="0">
              <a:latin typeface="Trebuchet MS" pitchFamily="34" charset="0"/>
            </a:endParaRPr>
          </a:p>
          <a:p>
            <a:pPr marL="0" indent="0" eaLnBrk="1" hangingPunct="1"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1800" dirty="0">
                <a:latin typeface="Trebuchet MS" pitchFamily="34" charset="0"/>
              </a:rPr>
              <a:t>3</a:t>
            </a:r>
            <a:r>
              <a:rPr lang="en-AU" sz="1800" dirty="0" smtClean="0">
                <a:latin typeface="Trebuchet MS" pitchFamily="34" charset="0"/>
              </a:rPr>
              <a:t> bonding pairs of electrons around the central atom</a:t>
            </a:r>
          </a:p>
          <a:p>
            <a:pPr marL="0" indent="0" eaLnBrk="1" hangingPunct="1"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1800" dirty="0">
                <a:latin typeface="Trebuchet MS" pitchFamily="34" charset="0"/>
              </a:rPr>
              <a:t>1</a:t>
            </a:r>
            <a:r>
              <a:rPr lang="en-AU" sz="1800" dirty="0" smtClean="0">
                <a:latin typeface="Trebuchet MS" pitchFamily="34" charset="0"/>
              </a:rPr>
              <a:t> lone pair of electrons around the central atom</a:t>
            </a:r>
          </a:p>
          <a:p>
            <a:pPr eaLnBrk="1" hangingPunct="1"/>
            <a:r>
              <a:rPr lang="en-AU" sz="1800" dirty="0" smtClean="0">
                <a:latin typeface="Trebuchet MS" pitchFamily="34" charset="0"/>
              </a:rPr>
              <a:t>in </a:t>
            </a:r>
            <a:r>
              <a:rPr lang="en-AU" sz="1800" dirty="0">
                <a:latin typeface="Trebuchet MS" pitchFamily="34" charset="0"/>
              </a:rPr>
              <a:t>order to minimise repulsion, the regions of electron density are arranged as far as possible from each other, resulting in an </a:t>
            </a:r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TETRAHEDRAL </a:t>
            </a:r>
            <a:r>
              <a:rPr lang="en-AU" sz="1800" dirty="0">
                <a:latin typeface="Trebuchet MS" pitchFamily="34" charset="0"/>
              </a:rPr>
              <a:t>electron pair arrangement, the lone pair of electrons take up space as if they were a bond, so the molecular shape is </a:t>
            </a:r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TRIGONAL  PYRAMIDAL</a:t>
            </a:r>
            <a:endParaRPr lang="en-AU" sz="1800" dirty="0">
              <a:solidFill>
                <a:srgbClr val="9933FF"/>
              </a:solidFill>
              <a:latin typeface="Trebuchet MS" pitchFamily="34" charset="0"/>
            </a:endParaRP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the </a:t>
            </a:r>
            <a:r>
              <a:rPr lang="en-NZ" sz="1800" dirty="0" smtClean="0">
                <a:latin typeface="Trebuchet MS" panose="020B0603020202020204" pitchFamily="34" charset="0"/>
              </a:rPr>
              <a:t>N -H </a:t>
            </a:r>
            <a:r>
              <a:rPr lang="en-NZ" sz="1800" dirty="0">
                <a:latin typeface="Trebuchet MS" panose="020B0603020202020204" pitchFamily="34" charset="0"/>
              </a:rPr>
              <a:t>bond is polar because of the electronegativity difference between N</a:t>
            </a:r>
            <a:r>
              <a:rPr lang="en-NZ" sz="1800" dirty="0" smtClean="0">
                <a:latin typeface="Trebuchet MS" panose="020B0603020202020204" pitchFamily="34" charset="0"/>
              </a:rPr>
              <a:t> </a:t>
            </a:r>
            <a:r>
              <a:rPr lang="en-NZ" sz="1800" dirty="0">
                <a:latin typeface="Trebuchet MS" panose="020B0603020202020204" pitchFamily="34" charset="0"/>
              </a:rPr>
              <a:t>and </a:t>
            </a:r>
            <a:r>
              <a:rPr lang="en-NZ" sz="1800" dirty="0" smtClean="0">
                <a:latin typeface="Trebuchet MS" panose="020B0603020202020204" pitchFamily="34" charset="0"/>
              </a:rPr>
              <a:t>H </a:t>
            </a:r>
            <a:r>
              <a:rPr lang="en-NZ" sz="1800" dirty="0">
                <a:latin typeface="Trebuchet MS" panose="020B0603020202020204" pitchFamily="34" charset="0"/>
              </a:rPr>
              <a:t>atoms</a:t>
            </a:r>
            <a:endParaRPr lang="en-NZ" sz="500" dirty="0">
              <a:latin typeface="Trebuchet MS" panose="020B0603020202020204" pitchFamily="34" charset="0"/>
            </a:endParaRPr>
          </a:p>
          <a:p>
            <a:pPr marL="0" lvl="0" indent="0">
              <a:buNone/>
            </a:pPr>
            <a:endParaRPr lang="en-NZ" sz="500" dirty="0">
              <a:latin typeface="Trebuchet MS" panose="020B0603020202020204" pitchFamily="34" charset="0"/>
            </a:endParaRP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the molecule is NOT symmetrical</a:t>
            </a:r>
          </a:p>
          <a:p>
            <a:pPr marL="0" lvl="0" indent="0">
              <a:buNone/>
            </a:pPr>
            <a:endParaRPr lang="en-NZ" sz="500" dirty="0">
              <a:latin typeface="Trebuchet MS" panose="020B0603020202020204" pitchFamily="34" charset="0"/>
            </a:endParaRP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polar bonds do not cancel so the molecule is </a:t>
            </a:r>
            <a:r>
              <a:rPr lang="en-NZ" sz="1800" dirty="0" smtClean="0">
                <a:latin typeface="Trebuchet MS" panose="020B0603020202020204" pitchFamily="34" charset="0"/>
              </a:rPr>
              <a:t>polar</a:t>
            </a:r>
            <a:endParaRPr lang="en-AU" sz="500" dirty="0">
              <a:latin typeface="Trebuchet MS" pitchFamily="34" charset="0"/>
            </a:endParaRPr>
          </a:p>
          <a:p>
            <a:pPr eaLnBrk="1" hangingPunct="1"/>
            <a:r>
              <a:rPr lang="en-AU" sz="1800" dirty="0">
                <a:latin typeface="Trebuchet MS" pitchFamily="34" charset="0"/>
              </a:rPr>
              <a:t>the bond angle of </a:t>
            </a:r>
            <a:r>
              <a:rPr lang="en-AU" sz="1800" dirty="0" smtClean="0">
                <a:latin typeface="Trebuchet MS" pitchFamily="34" charset="0"/>
              </a:rPr>
              <a:t>less than </a:t>
            </a:r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109</a:t>
            </a:r>
            <a:r>
              <a:rPr lang="en-AU" sz="1800" baseline="30000" dirty="0" smtClean="0">
                <a:solidFill>
                  <a:srgbClr val="9933FF"/>
                </a:solidFill>
                <a:latin typeface="Trebuchet MS" pitchFamily="34" charset="0"/>
              </a:rPr>
              <a:t>o</a:t>
            </a:r>
            <a:r>
              <a:rPr lang="en-AU" sz="1800" dirty="0" smtClean="0">
                <a:latin typeface="Trebuchet MS" pitchFamily="34" charset="0"/>
              </a:rPr>
              <a:t>  </a:t>
            </a:r>
            <a:endParaRPr lang="en-NZ" sz="1800" dirty="0">
              <a:latin typeface="Trebuchet MS" panose="020B0603020202020204" pitchFamily="34" charset="0"/>
            </a:endParaRPr>
          </a:p>
          <a:p>
            <a:pPr eaLnBrk="1" hangingPunct="1">
              <a:buFontTx/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2000" dirty="0" smtClean="0">
                <a:solidFill>
                  <a:srgbClr val="9933FF"/>
                </a:solidFill>
                <a:latin typeface="Trebuchet MS" pitchFamily="34" charset="0"/>
              </a:rPr>
              <a:t>TRIGONAL PYRAMIDAL </a:t>
            </a:r>
            <a:r>
              <a:rPr lang="en-AU" sz="2000" dirty="0" smtClean="0">
                <a:latin typeface="Trebuchet MS" pitchFamily="34" charset="0"/>
              </a:rPr>
              <a:t>shape</a:t>
            </a:r>
          </a:p>
          <a:p>
            <a:pPr marL="0" indent="0" eaLnBrk="1" hangingPunct="1"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2000" i="1" dirty="0" err="1" smtClean="0">
                <a:latin typeface="Trebuchet MS" pitchFamily="34" charset="0"/>
              </a:rPr>
              <a:t>eg’s</a:t>
            </a:r>
            <a:r>
              <a:rPr lang="en-AU" sz="2000" i="1" dirty="0" smtClean="0">
                <a:latin typeface="Trebuchet MS" pitchFamily="34" charset="0"/>
              </a:rPr>
              <a:t> NF</a:t>
            </a:r>
            <a:r>
              <a:rPr lang="en-AU" sz="2000" i="1" baseline="-25000" dirty="0" smtClean="0">
                <a:latin typeface="Trebuchet MS" pitchFamily="34" charset="0"/>
              </a:rPr>
              <a:t>3</a:t>
            </a:r>
            <a:r>
              <a:rPr lang="en-AU" sz="2000" i="1" dirty="0" smtClean="0">
                <a:latin typeface="Trebuchet MS" pitchFamily="34" charset="0"/>
              </a:rPr>
              <a:t>, PCl</a:t>
            </a:r>
            <a:r>
              <a:rPr lang="en-AU" sz="2000" i="1" baseline="-25000" dirty="0" smtClean="0">
                <a:latin typeface="Trebuchet MS" pitchFamily="34" charset="0"/>
              </a:rPr>
              <a:t>3</a:t>
            </a:r>
            <a:r>
              <a:rPr lang="en-AU" sz="2000" i="1" dirty="0" smtClean="0">
                <a:latin typeface="Trebuchet MS" pitchFamily="34" charset="0"/>
              </a:rPr>
              <a:t>, AsH</a:t>
            </a:r>
            <a:r>
              <a:rPr lang="en-AU" sz="2000" i="1" baseline="-25000" dirty="0" smtClean="0">
                <a:latin typeface="Trebuchet MS" pitchFamily="34" charset="0"/>
              </a:rPr>
              <a:t>3, </a:t>
            </a:r>
            <a:r>
              <a:rPr lang="en-AU" sz="2000" i="1" dirty="0" smtClean="0">
                <a:latin typeface="Trebuchet MS" pitchFamily="34" charset="0"/>
              </a:rPr>
              <a:t>NI</a:t>
            </a:r>
            <a:r>
              <a:rPr lang="en-AU" sz="2000" i="1" baseline="-25000" dirty="0" smtClean="0">
                <a:latin typeface="Trebuchet MS" pitchFamily="34" charset="0"/>
              </a:rPr>
              <a:t>3, </a:t>
            </a:r>
            <a:r>
              <a:rPr lang="en-AU" sz="2000" i="1" dirty="0" smtClean="0">
                <a:latin typeface="Trebuchet MS" pitchFamily="34" charset="0"/>
              </a:rPr>
              <a:t>AsF</a:t>
            </a:r>
            <a:r>
              <a:rPr lang="en-AU" sz="2000" i="1" baseline="-25000" dirty="0" smtClean="0">
                <a:latin typeface="Trebuchet MS" pitchFamily="34" charset="0"/>
              </a:rPr>
              <a:t>3</a:t>
            </a:r>
            <a:r>
              <a:rPr lang="en-AU" sz="2000" i="1" dirty="0" smtClean="0">
                <a:latin typeface="Trebuchet MS" pitchFamily="34" charset="0"/>
              </a:rPr>
              <a:t>, </a:t>
            </a:r>
            <a:r>
              <a:rPr lang="en-AU" sz="2000" i="1" dirty="0" smtClean="0">
                <a:latin typeface="Trebuchet MS" pitchFamily="34" charset="0"/>
              </a:rPr>
              <a:t>PF</a:t>
            </a:r>
            <a:r>
              <a:rPr lang="en-AU" sz="2000" i="1" baseline="-25000" dirty="0" smtClean="0">
                <a:latin typeface="Trebuchet MS" pitchFamily="34" charset="0"/>
              </a:rPr>
              <a:t>3</a:t>
            </a:r>
            <a:endParaRPr lang="en-AU" sz="2000" i="1" baseline="30000" dirty="0" smtClean="0">
              <a:latin typeface="Trebuchet MS" pitchFamily="34" charset="0"/>
            </a:endParaRPr>
          </a:p>
          <a:p>
            <a:pPr eaLnBrk="1" hangingPunct="1"/>
            <a:endParaRPr lang="en-AU" sz="2400" dirty="0" smtClean="0">
              <a:latin typeface="Trebuchet MS" pitchFamily="34" charset="0"/>
            </a:endParaRPr>
          </a:p>
        </p:txBody>
      </p:sp>
      <p:pic>
        <p:nvPicPr>
          <p:cNvPr id="7172" name="Picture 8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400" y="1752600"/>
            <a:ext cx="3008622" cy="2801779"/>
          </a:xfrm>
          <a:noFill/>
        </p:spPr>
      </p:pic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19600" y="6477000"/>
            <a:ext cx="4343400" cy="304800"/>
          </a:xfrm>
        </p:spPr>
        <p:txBody>
          <a:bodyPr/>
          <a:lstStyle/>
          <a:p>
            <a:pPr algn="r">
              <a:defRPr/>
            </a:pPr>
            <a:r>
              <a:rPr lang="en-AU" sz="1000" dirty="0" smtClean="0">
                <a:solidFill>
                  <a:srgbClr val="000000"/>
                </a:solidFill>
              </a:rPr>
              <a:t>© 2015 http://www.chemicalminds.wikispaces.com</a:t>
            </a:r>
            <a:endParaRPr lang="en-AU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764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-152400"/>
            <a:ext cx="7772400" cy="1143000"/>
          </a:xfrm>
        </p:spPr>
        <p:txBody>
          <a:bodyPr/>
          <a:lstStyle/>
          <a:p>
            <a:pPr eaLnBrk="1" hangingPunct="1"/>
            <a:r>
              <a:rPr lang="en-NZ" sz="3600" dirty="0" smtClean="0">
                <a:solidFill>
                  <a:srgbClr val="9933FF"/>
                </a:solidFill>
              </a:rPr>
              <a:t>V-shaped</a:t>
            </a:r>
            <a:endParaRPr lang="en-AU" sz="3600" dirty="0" smtClean="0">
              <a:solidFill>
                <a:srgbClr val="9933FF"/>
              </a:solidFill>
            </a:endParaRPr>
          </a:p>
        </p:txBody>
      </p:sp>
      <p:sp>
        <p:nvSpPr>
          <p:cNvPr id="8195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2667000" y="762000"/>
            <a:ext cx="6477000" cy="5867400"/>
          </a:xfrm>
        </p:spPr>
        <p:txBody>
          <a:bodyPr/>
          <a:lstStyle/>
          <a:p>
            <a:pPr eaLnBrk="1" hangingPunct="1"/>
            <a:r>
              <a:rPr lang="en-AU" sz="1800" dirty="0" smtClean="0">
                <a:latin typeface="Trebuchet MS" pitchFamily="34" charset="0"/>
              </a:rPr>
              <a:t>4 regions of electron density around the central atom, which is oxygen</a:t>
            </a:r>
          </a:p>
          <a:p>
            <a:pPr eaLnBrk="1" hangingPunct="1">
              <a:buFontTx/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1800" dirty="0">
                <a:latin typeface="Trebuchet MS" pitchFamily="34" charset="0"/>
              </a:rPr>
              <a:t>2</a:t>
            </a:r>
            <a:r>
              <a:rPr lang="en-AU" sz="1800" dirty="0" smtClean="0">
                <a:latin typeface="Trebuchet MS" pitchFamily="34" charset="0"/>
              </a:rPr>
              <a:t> bonding pairs of electrons around the central atom</a:t>
            </a:r>
          </a:p>
          <a:p>
            <a:pPr marL="0" indent="0" eaLnBrk="1" hangingPunct="1">
              <a:buNone/>
            </a:pPr>
            <a:endParaRPr lang="en-AU" sz="500" dirty="0">
              <a:latin typeface="Trebuchet MS" pitchFamily="34" charset="0"/>
            </a:endParaRPr>
          </a:p>
          <a:p>
            <a:pPr eaLnBrk="1" hangingPunct="1"/>
            <a:r>
              <a:rPr lang="en-AU" sz="1800" dirty="0">
                <a:latin typeface="Trebuchet MS" pitchFamily="34" charset="0"/>
              </a:rPr>
              <a:t>2</a:t>
            </a:r>
            <a:r>
              <a:rPr lang="en-AU" sz="1800" dirty="0" smtClean="0">
                <a:latin typeface="Trebuchet MS" pitchFamily="34" charset="0"/>
              </a:rPr>
              <a:t> lone pairs </a:t>
            </a:r>
            <a:r>
              <a:rPr lang="en-AU" sz="1800" dirty="0">
                <a:latin typeface="Trebuchet MS" pitchFamily="34" charset="0"/>
              </a:rPr>
              <a:t>of electrons around the central atom</a:t>
            </a:r>
          </a:p>
          <a:p>
            <a:pPr marL="0" indent="0" eaLnBrk="1" hangingPunct="1"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1800" dirty="0" smtClean="0">
                <a:latin typeface="Trebuchet MS" pitchFamily="34" charset="0"/>
              </a:rPr>
              <a:t> in </a:t>
            </a:r>
            <a:r>
              <a:rPr lang="en-AU" sz="1800" dirty="0">
                <a:latin typeface="Trebuchet MS" pitchFamily="34" charset="0"/>
              </a:rPr>
              <a:t>order to minimise repulsion, the regions of electron density are arranged as far as possible from each other, resulting in an </a:t>
            </a:r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TETRAHEDRAL </a:t>
            </a:r>
            <a:r>
              <a:rPr lang="en-AU" sz="1800" dirty="0">
                <a:latin typeface="Trebuchet MS" pitchFamily="34" charset="0"/>
              </a:rPr>
              <a:t>electron pair arrangement, the lone pair of electrons take up space as if they were a bond, so the molecular shape is </a:t>
            </a:r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V-SHAPED</a:t>
            </a: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the </a:t>
            </a:r>
            <a:r>
              <a:rPr lang="en-NZ" sz="1800" dirty="0" smtClean="0">
                <a:latin typeface="Trebuchet MS" panose="020B0603020202020204" pitchFamily="34" charset="0"/>
              </a:rPr>
              <a:t>O-H </a:t>
            </a:r>
            <a:r>
              <a:rPr lang="en-NZ" sz="1800" dirty="0">
                <a:latin typeface="Trebuchet MS" panose="020B0603020202020204" pitchFamily="34" charset="0"/>
              </a:rPr>
              <a:t>bond is polar because of the electronegativity difference between O</a:t>
            </a:r>
            <a:r>
              <a:rPr lang="en-NZ" sz="1800" dirty="0" smtClean="0">
                <a:latin typeface="Trebuchet MS" panose="020B0603020202020204" pitchFamily="34" charset="0"/>
              </a:rPr>
              <a:t> </a:t>
            </a:r>
            <a:r>
              <a:rPr lang="en-NZ" sz="1800" dirty="0">
                <a:latin typeface="Trebuchet MS" panose="020B0603020202020204" pitchFamily="34" charset="0"/>
              </a:rPr>
              <a:t>and </a:t>
            </a:r>
            <a:r>
              <a:rPr lang="en-NZ" sz="1800" dirty="0" smtClean="0">
                <a:latin typeface="Trebuchet MS" panose="020B0603020202020204" pitchFamily="34" charset="0"/>
              </a:rPr>
              <a:t>H </a:t>
            </a:r>
            <a:r>
              <a:rPr lang="en-NZ" sz="1800" dirty="0">
                <a:latin typeface="Trebuchet MS" panose="020B0603020202020204" pitchFamily="34" charset="0"/>
              </a:rPr>
              <a:t>atoms</a:t>
            </a:r>
            <a:endParaRPr lang="en-NZ" sz="500" dirty="0">
              <a:latin typeface="Trebuchet MS" panose="020B0603020202020204" pitchFamily="34" charset="0"/>
            </a:endParaRPr>
          </a:p>
          <a:p>
            <a:pPr marL="0" lvl="0" indent="0">
              <a:buNone/>
            </a:pPr>
            <a:endParaRPr lang="en-NZ" sz="500" dirty="0">
              <a:latin typeface="Trebuchet MS" panose="020B0603020202020204" pitchFamily="34" charset="0"/>
            </a:endParaRP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the molecule is NOT symmetrical</a:t>
            </a:r>
          </a:p>
          <a:p>
            <a:pPr marL="0" lvl="0" indent="0">
              <a:buNone/>
            </a:pPr>
            <a:endParaRPr lang="en-NZ" sz="500" dirty="0">
              <a:latin typeface="Trebuchet MS" panose="020B0603020202020204" pitchFamily="34" charset="0"/>
            </a:endParaRP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polar bonds do not cancel so the molecule is </a:t>
            </a:r>
            <a:r>
              <a:rPr lang="en-NZ" sz="1800" dirty="0" smtClean="0">
                <a:latin typeface="Trebuchet MS" panose="020B0603020202020204" pitchFamily="34" charset="0"/>
              </a:rPr>
              <a:t>polar</a:t>
            </a:r>
            <a:endParaRPr lang="en-AU" sz="1800" dirty="0" smtClean="0">
              <a:solidFill>
                <a:srgbClr val="9933FF"/>
              </a:solidFill>
              <a:latin typeface="Trebuchet MS" pitchFamily="34" charset="0"/>
            </a:endParaRPr>
          </a:p>
          <a:p>
            <a:pPr lvl="0"/>
            <a:endParaRPr lang="en-AU" sz="500" dirty="0">
              <a:solidFill>
                <a:srgbClr val="9933FF"/>
              </a:solidFill>
              <a:latin typeface="Trebuchet MS" pitchFamily="34" charset="0"/>
            </a:endParaRPr>
          </a:p>
          <a:p>
            <a:pPr eaLnBrk="1" hangingPunct="1"/>
            <a:r>
              <a:rPr lang="en-AU" sz="1800" dirty="0" smtClean="0">
                <a:latin typeface="Trebuchet MS" pitchFamily="34" charset="0"/>
              </a:rPr>
              <a:t>the </a:t>
            </a:r>
            <a:r>
              <a:rPr lang="en-AU" sz="1800" dirty="0">
                <a:latin typeface="Trebuchet MS" pitchFamily="34" charset="0"/>
              </a:rPr>
              <a:t>bond angle of </a:t>
            </a:r>
            <a:r>
              <a:rPr lang="en-AU" sz="1800" dirty="0" smtClean="0">
                <a:latin typeface="Trebuchet MS" pitchFamily="34" charset="0"/>
              </a:rPr>
              <a:t>less than </a:t>
            </a:r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109</a:t>
            </a:r>
            <a:r>
              <a:rPr lang="en-AU" sz="1800" baseline="30000" dirty="0" smtClean="0">
                <a:solidFill>
                  <a:srgbClr val="9933FF"/>
                </a:solidFill>
                <a:latin typeface="Trebuchet MS" pitchFamily="34" charset="0"/>
              </a:rPr>
              <a:t>o</a:t>
            </a: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V-SHAPE  or  BENT</a:t>
            </a:r>
          </a:p>
          <a:p>
            <a:pPr marL="0" indent="0" eaLnBrk="1" hangingPunct="1"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1800" i="1" dirty="0" err="1" smtClean="0">
                <a:latin typeface="Trebuchet MS" pitchFamily="34" charset="0"/>
              </a:rPr>
              <a:t>eg’s</a:t>
            </a:r>
            <a:r>
              <a:rPr lang="en-AU" sz="1800" i="1" dirty="0" smtClean="0">
                <a:latin typeface="Trebuchet MS" pitchFamily="34" charset="0"/>
              </a:rPr>
              <a:t> H</a:t>
            </a:r>
            <a:r>
              <a:rPr lang="en-AU" sz="1800" i="1" baseline="-25000" dirty="0" smtClean="0">
                <a:latin typeface="Trebuchet MS" pitchFamily="34" charset="0"/>
              </a:rPr>
              <a:t>2</a:t>
            </a:r>
            <a:r>
              <a:rPr lang="en-AU" sz="1800" i="1" dirty="0" smtClean="0">
                <a:latin typeface="Trebuchet MS" pitchFamily="34" charset="0"/>
              </a:rPr>
              <a:t>O, OF</a:t>
            </a:r>
            <a:r>
              <a:rPr lang="en-AU" sz="1800" i="1" baseline="-25000" dirty="0" smtClean="0">
                <a:latin typeface="Trebuchet MS" pitchFamily="34" charset="0"/>
              </a:rPr>
              <a:t>2</a:t>
            </a:r>
            <a:r>
              <a:rPr lang="en-AU" sz="1800" i="1" dirty="0" smtClean="0">
                <a:latin typeface="Trebuchet MS" pitchFamily="34" charset="0"/>
              </a:rPr>
              <a:t>, SCl</a:t>
            </a:r>
            <a:r>
              <a:rPr lang="en-AU" sz="1800" i="1" baseline="-25000" dirty="0" smtClean="0">
                <a:latin typeface="Trebuchet MS" pitchFamily="34" charset="0"/>
              </a:rPr>
              <a:t>2, </a:t>
            </a:r>
            <a:r>
              <a:rPr lang="en-AU" sz="1800" i="1" dirty="0" smtClean="0">
                <a:latin typeface="Trebuchet MS" pitchFamily="34" charset="0"/>
              </a:rPr>
              <a:t>SCl</a:t>
            </a:r>
            <a:r>
              <a:rPr lang="en-AU" sz="1800" i="1" baseline="-25000" dirty="0" smtClean="0">
                <a:latin typeface="Trebuchet MS" pitchFamily="34" charset="0"/>
              </a:rPr>
              <a:t>2</a:t>
            </a:r>
            <a:r>
              <a:rPr lang="en-AU" sz="1800" i="1" dirty="0" smtClean="0">
                <a:latin typeface="Trebuchet MS" pitchFamily="34" charset="0"/>
              </a:rPr>
              <a:t>,H</a:t>
            </a:r>
            <a:r>
              <a:rPr lang="en-AU" sz="1800" i="1" baseline="-25000" dirty="0" smtClean="0">
                <a:latin typeface="Trebuchet MS" pitchFamily="34" charset="0"/>
              </a:rPr>
              <a:t>2</a:t>
            </a:r>
            <a:r>
              <a:rPr lang="en-AU" sz="1800" i="1" dirty="0" smtClean="0">
                <a:latin typeface="Trebuchet MS" pitchFamily="34" charset="0"/>
              </a:rPr>
              <a:t>S, </a:t>
            </a:r>
            <a:r>
              <a:rPr lang="en-AU" sz="1800" i="1" dirty="0" smtClean="0">
                <a:latin typeface="Trebuchet MS" pitchFamily="34" charset="0"/>
              </a:rPr>
              <a:t>SF</a:t>
            </a:r>
            <a:r>
              <a:rPr lang="en-AU" sz="1800" i="1" baseline="-25000" dirty="0" smtClean="0">
                <a:latin typeface="Trebuchet MS" pitchFamily="34" charset="0"/>
              </a:rPr>
              <a:t>2</a:t>
            </a:r>
            <a:r>
              <a:rPr lang="en-AU" sz="1800" i="1" dirty="0" smtClean="0">
                <a:latin typeface="Trebuchet MS" pitchFamily="34" charset="0"/>
              </a:rPr>
              <a:t>,NOCl</a:t>
            </a:r>
            <a:endParaRPr lang="en-AU" sz="1800" i="1" baseline="30000" dirty="0" smtClean="0">
              <a:latin typeface="Trebuchet MS" pitchFamily="34" charset="0"/>
            </a:endParaRPr>
          </a:p>
          <a:p>
            <a:pPr eaLnBrk="1" hangingPunct="1"/>
            <a:endParaRPr lang="en-AU" sz="2400" dirty="0" smtClean="0">
              <a:latin typeface="Trebuchet MS" pitchFamily="34" charset="0"/>
            </a:endParaRPr>
          </a:p>
        </p:txBody>
      </p:sp>
      <p:pic>
        <p:nvPicPr>
          <p:cNvPr id="8196" name="Picture 8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4159" y="1676400"/>
            <a:ext cx="2723194" cy="3194327"/>
          </a:xfrm>
          <a:noFill/>
        </p:spPr>
      </p:pic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724400" y="6529449"/>
            <a:ext cx="4343400" cy="304800"/>
          </a:xfrm>
        </p:spPr>
        <p:txBody>
          <a:bodyPr/>
          <a:lstStyle/>
          <a:p>
            <a:pPr algn="r">
              <a:defRPr/>
            </a:pPr>
            <a:r>
              <a:rPr lang="en-AU" sz="1000" dirty="0" smtClean="0">
                <a:solidFill>
                  <a:srgbClr val="000000"/>
                </a:solidFill>
              </a:rPr>
              <a:t>© 2015 http://www.chemicalminds.wikispaces.com</a:t>
            </a:r>
            <a:endParaRPr lang="en-AU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31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-228600"/>
            <a:ext cx="7772400" cy="1143000"/>
          </a:xfrm>
        </p:spPr>
        <p:txBody>
          <a:bodyPr/>
          <a:lstStyle/>
          <a:p>
            <a:pPr eaLnBrk="1" hangingPunct="1"/>
            <a:r>
              <a:rPr lang="en-NZ" sz="3600" dirty="0" smtClean="0">
                <a:solidFill>
                  <a:srgbClr val="9933FF"/>
                </a:solidFill>
              </a:rPr>
              <a:t>V-shaped</a:t>
            </a:r>
            <a:endParaRPr lang="en-AU" sz="3600" dirty="0" smtClean="0">
              <a:solidFill>
                <a:srgbClr val="9933FF"/>
              </a:solidFill>
            </a:endParaRPr>
          </a:p>
        </p:txBody>
      </p:sp>
      <p:sp>
        <p:nvSpPr>
          <p:cNvPr id="8195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2895600" y="533400"/>
            <a:ext cx="6248400" cy="6096000"/>
          </a:xfrm>
        </p:spPr>
        <p:txBody>
          <a:bodyPr/>
          <a:lstStyle/>
          <a:p>
            <a:pPr eaLnBrk="1" hangingPunct="1"/>
            <a:r>
              <a:rPr lang="en-AU" sz="1800" dirty="0">
                <a:latin typeface="Trebuchet MS" pitchFamily="34" charset="0"/>
              </a:rPr>
              <a:t>3</a:t>
            </a:r>
            <a:r>
              <a:rPr lang="en-AU" sz="1800" dirty="0" smtClean="0">
                <a:latin typeface="Trebuchet MS" pitchFamily="34" charset="0"/>
              </a:rPr>
              <a:t> regions of electron density around the central atom, which is </a:t>
            </a:r>
            <a:r>
              <a:rPr lang="en-AU" sz="1800" dirty="0" err="1" smtClean="0">
                <a:latin typeface="Trebuchet MS" pitchFamily="34" charset="0"/>
              </a:rPr>
              <a:t>sulfur</a:t>
            </a:r>
            <a:endParaRPr lang="en-AU" sz="1800" dirty="0" smtClean="0">
              <a:latin typeface="Trebuchet MS" pitchFamily="34" charset="0"/>
            </a:endParaRPr>
          </a:p>
          <a:p>
            <a:pPr eaLnBrk="1" hangingPunct="1">
              <a:buFontTx/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1800" dirty="0">
                <a:latin typeface="Trebuchet MS" pitchFamily="34" charset="0"/>
              </a:rPr>
              <a:t>2</a:t>
            </a:r>
            <a:r>
              <a:rPr lang="en-AU" sz="1800" dirty="0" smtClean="0">
                <a:latin typeface="Trebuchet MS" pitchFamily="34" charset="0"/>
              </a:rPr>
              <a:t> bonding pairs of electrons around the central atom</a:t>
            </a:r>
          </a:p>
          <a:p>
            <a:pPr marL="0" indent="0" eaLnBrk="1" hangingPunct="1">
              <a:buNone/>
            </a:pPr>
            <a:endParaRPr lang="en-AU" sz="500" dirty="0">
              <a:latin typeface="Trebuchet MS" pitchFamily="34" charset="0"/>
            </a:endParaRPr>
          </a:p>
          <a:p>
            <a:pPr eaLnBrk="1" hangingPunct="1"/>
            <a:r>
              <a:rPr lang="en-AU" sz="1800" dirty="0" smtClean="0">
                <a:latin typeface="Trebuchet MS" pitchFamily="34" charset="0"/>
              </a:rPr>
              <a:t>there is 1 lone pair </a:t>
            </a:r>
            <a:r>
              <a:rPr lang="en-AU" sz="1800" dirty="0">
                <a:latin typeface="Trebuchet MS" pitchFamily="34" charset="0"/>
              </a:rPr>
              <a:t>of electrons around the central atom</a:t>
            </a:r>
          </a:p>
          <a:p>
            <a:pPr marL="0" indent="0" eaLnBrk="1" hangingPunct="1"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1800" dirty="0" smtClean="0">
                <a:latin typeface="Trebuchet MS" pitchFamily="34" charset="0"/>
              </a:rPr>
              <a:t>in </a:t>
            </a:r>
            <a:r>
              <a:rPr lang="en-AU" sz="1800" dirty="0">
                <a:latin typeface="Trebuchet MS" pitchFamily="34" charset="0"/>
              </a:rPr>
              <a:t>order to minimise repulsion, the regions of electron density are arranged as far as possible from each other, resulting in an </a:t>
            </a:r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TRIGONAL  PLANAR </a:t>
            </a:r>
            <a:r>
              <a:rPr lang="en-AU" sz="1800" dirty="0" smtClean="0">
                <a:latin typeface="Trebuchet MS" pitchFamily="34" charset="0"/>
              </a:rPr>
              <a:t>electron </a:t>
            </a:r>
            <a:r>
              <a:rPr lang="en-AU" sz="1800" dirty="0">
                <a:latin typeface="Trebuchet MS" pitchFamily="34" charset="0"/>
              </a:rPr>
              <a:t>pair arrangement, </a:t>
            </a:r>
            <a:r>
              <a:rPr lang="en-AU" sz="1800" dirty="0" smtClean="0">
                <a:latin typeface="Trebuchet MS" pitchFamily="34" charset="0"/>
              </a:rPr>
              <a:t>the </a:t>
            </a:r>
            <a:r>
              <a:rPr lang="en-AU" sz="1800" dirty="0">
                <a:latin typeface="Trebuchet MS" pitchFamily="34" charset="0"/>
              </a:rPr>
              <a:t>lone </a:t>
            </a:r>
            <a:r>
              <a:rPr lang="en-AU" sz="1800" dirty="0" smtClean="0">
                <a:latin typeface="Trebuchet MS" pitchFamily="34" charset="0"/>
              </a:rPr>
              <a:t>pair </a:t>
            </a:r>
            <a:r>
              <a:rPr lang="en-AU" sz="1800" dirty="0">
                <a:latin typeface="Trebuchet MS" pitchFamily="34" charset="0"/>
              </a:rPr>
              <a:t>of electrons take up space as if they were a bond, so the molecular shape is </a:t>
            </a:r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V-SHAPED</a:t>
            </a: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the </a:t>
            </a:r>
            <a:r>
              <a:rPr lang="en-NZ" sz="1800" dirty="0" smtClean="0">
                <a:latin typeface="Trebuchet MS" panose="020B0603020202020204" pitchFamily="34" charset="0"/>
              </a:rPr>
              <a:t>S -O </a:t>
            </a:r>
            <a:r>
              <a:rPr lang="en-NZ" sz="1800" dirty="0">
                <a:latin typeface="Trebuchet MS" panose="020B0603020202020204" pitchFamily="34" charset="0"/>
              </a:rPr>
              <a:t>bond is polar because of the electronegativity difference between S</a:t>
            </a:r>
            <a:r>
              <a:rPr lang="en-NZ" sz="1800" dirty="0" smtClean="0">
                <a:latin typeface="Trebuchet MS" panose="020B0603020202020204" pitchFamily="34" charset="0"/>
              </a:rPr>
              <a:t> </a:t>
            </a:r>
            <a:r>
              <a:rPr lang="en-NZ" sz="1800" dirty="0">
                <a:latin typeface="Trebuchet MS" panose="020B0603020202020204" pitchFamily="34" charset="0"/>
              </a:rPr>
              <a:t>and </a:t>
            </a:r>
            <a:r>
              <a:rPr lang="en-NZ" sz="1800" dirty="0" smtClean="0">
                <a:latin typeface="Trebuchet MS" panose="020B0603020202020204" pitchFamily="34" charset="0"/>
              </a:rPr>
              <a:t>O </a:t>
            </a:r>
            <a:r>
              <a:rPr lang="en-NZ" sz="1800" dirty="0">
                <a:latin typeface="Trebuchet MS" panose="020B0603020202020204" pitchFamily="34" charset="0"/>
              </a:rPr>
              <a:t>atoms</a:t>
            </a:r>
            <a:endParaRPr lang="en-NZ" sz="500" dirty="0">
              <a:latin typeface="Trebuchet MS" panose="020B0603020202020204" pitchFamily="34" charset="0"/>
            </a:endParaRPr>
          </a:p>
          <a:p>
            <a:pPr marL="0" lvl="0" indent="0">
              <a:buNone/>
            </a:pPr>
            <a:endParaRPr lang="en-NZ" sz="500" dirty="0">
              <a:latin typeface="Trebuchet MS" panose="020B0603020202020204" pitchFamily="34" charset="0"/>
            </a:endParaRP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the molecule is NOT symmetrical</a:t>
            </a:r>
          </a:p>
          <a:p>
            <a:pPr marL="0" lvl="0" indent="0">
              <a:buNone/>
            </a:pPr>
            <a:endParaRPr lang="en-NZ" sz="500" dirty="0">
              <a:latin typeface="Trebuchet MS" panose="020B0603020202020204" pitchFamily="34" charset="0"/>
            </a:endParaRP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polar bonds do not cancel so the molecule is polar</a:t>
            </a:r>
            <a:endParaRPr lang="en-AU" sz="1800" dirty="0">
              <a:solidFill>
                <a:srgbClr val="9933FF"/>
              </a:solidFill>
              <a:latin typeface="Trebuchet MS" pitchFamily="34" charset="0"/>
            </a:endParaRPr>
          </a:p>
          <a:p>
            <a:pPr marL="0" indent="0" eaLnBrk="1" hangingPunct="1">
              <a:buNone/>
            </a:pPr>
            <a:endParaRPr lang="en-AU" sz="500" dirty="0" smtClean="0">
              <a:solidFill>
                <a:srgbClr val="9933FF"/>
              </a:solidFill>
              <a:latin typeface="Trebuchet MS" pitchFamily="34" charset="0"/>
            </a:endParaRPr>
          </a:p>
          <a:p>
            <a:pPr eaLnBrk="1" hangingPunct="1"/>
            <a:r>
              <a:rPr lang="en-AU" sz="1800" dirty="0">
                <a:latin typeface="Trebuchet MS" pitchFamily="34" charset="0"/>
              </a:rPr>
              <a:t>the bond angle of </a:t>
            </a:r>
            <a:r>
              <a:rPr lang="en-AU" sz="1800" u="sng" dirty="0">
                <a:latin typeface="Trebuchet MS" pitchFamily="34" charset="0"/>
              </a:rPr>
              <a:t>less than </a:t>
            </a:r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120</a:t>
            </a:r>
            <a:r>
              <a:rPr lang="en-AU" sz="1800" baseline="30000" dirty="0" smtClean="0">
                <a:solidFill>
                  <a:srgbClr val="9933FF"/>
                </a:solidFill>
                <a:latin typeface="Trebuchet MS" pitchFamily="34" charset="0"/>
              </a:rPr>
              <a:t>o</a:t>
            </a:r>
            <a:endParaRPr lang="en-AU" sz="1800" baseline="30000" dirty="0" smtClean="0">
              <a:latin typeface="Trebuchet MS" pitchFamily="34" charset="0"/>
            </a:endParaRPr>
          </a:p>
          <a:p>
            <a:pPr eaLnBrk="1" hangingPunct="1">
              <a:buFontTx/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V-SHAPE  or  BENT</a:t>
            </a:r>
          </a:p>
          <a:p>
            <a:pPr marL="0" indent="0" eaLnBrk="1" hangingPunct="1">
              <a:spcBef>
                <a:spcPts val="0"/>
              </a:spcBef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1800" i="1" dirty="0" err="1" smtClean="0">
                <a:latin typeface="Trebuchet MS" pitchFamily="34" charset="0"/>
              </a:rPr>
              <a:t>eg’s</a:t>
            </a:r>
            <a:r>
              <a:rPr lang="en-AU" sz="1800" i="1" dirty="0" smtClean="0">
                <a:latin typeface="Trebuchet MS" pitchFamily="34" charset="0"/>
              </a:rPr>
              <a:t> SO</a:t>
            </a:r>
            <a:r>
              <a:rPr lang="en-AU" sz="1800" i="1" baseline="-25000" dirty="0" smtClean="0">
                <a:latin typeface="Trebuchet MS" pitchFamily="34" charset="0"/>
              </a:rPr>
              <a:t>2</a:t>
            </a:r>
            <a:r>
              <a:rPr lang="en-AU" sz="1800" i="1" dirty="0" smtClean="0">
                <a:latin typeface="Trebuchet MS" pitchFamily="34" charset="0"/>
              </a:rPr>
              <a:t>, O</a:t>
            </a:r>
            <a:r>
              <a:rPr lang="en-AU" sz="1800" i="1" baseline="-25000" dirty="0" smtClean="0">
                <a:latin typeface="Trebuchet MS" pitchFamily="34" charset="0"/>
              </a:rPr>
              <a:t>3, </a:t>
            </a:r>
            <a:r>
              <a:rPr lang="en-AU" sz="1800" i="1" dirty="0" smtClean="0">
                <a:latin typeface="Trebuchet MS" pitchFamily="34" charset="0"/>
              </a:rPr>
              <a:t>GeF</a:t>
            </a:r>
            <a:r>
              <a:rPr lang="en-AU" sz="1800" i="1" baseline="-25000" dirty="0" smtClean="0">
                <a:latin typeface="Trebuchet MS" pitchFamily="34" charset="0"/>
              </a:rPr>
              <a:t>2</a:t>
            </a:r>
            <a:endParaRPr lang="en-AU" sz="1800" i="1" baseline="30000" dirty="0" smtClean="0">
              <a:latin typeface="Trebuchet MS" pitchFamily="34" charset="0"/>
            </a:endParaRPr>
          </a:p>
          <a:p>
            <a:pPr eaLnBrk="1" hangingPunct="1"/>
            <a:endParaRPr lang="en-AU" sz="2400" dirty="0" smtClean="0">
              <a:latin typeface="Trebuchet MS" pitchFamily="34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0" y="6477000"/>
            <a:ext cx="4343400" cy="304800"/>
          </a:xfrm>
        </p:spPr>
        <p:txBody>
          <a:bodyPr/>
          <a:lstStyle/>
          <a:p>
            <a:pPr algn="r">
              <a:defRPr/>
            </a:pPr>
            <a:r>
              <a:rPr lang="en-AU" sz="1000" dirty="0" smtClean="0">
                <a:solidFill>
                  <a:srgbClr val="000000"/>
                </a:solidFill>
              </a:rPr>
              <a:t>© 2015 http://www.chemicalminds.wikispaces.com</a:t>
            </a:r>
            <a:endParaRPr lang="en-AU" sz="1000" dirty="0">
              <a:solidFill>
                <a:srgbClr val="000000"/>
              </a:solidFill>
            </a:endParaRPr>
          </a:p>
        </p:txBody>
      </p:sp>
      <p:pic>
        <p:nvPicPr>
          <p:cNvPr id="7" name="ClipArt Placeholder 6"/>
          <p:cNvPicPr>
            <a:picLocks noGrp="1" noChangeAspect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676400"/>
            <a:ext cx="3002096" cy="2831522"/>
          </a:xfrm>
        </p:spPr>
      </p:pic>
    </p:spTree>
    <p:extLst>
      <p:ext uri="{BB962C8B-B14F-4D97-AF65-F5344CB8AC3E}">
        <p14:creationId xmlns:p14="http://schemas.microsoft.com/office/powerpoint/2010/main" val="1950389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1139</TotalTime>
  <Words>786</Words>
  <Application>Microsoft Office PowerPoint</Application>
  <PresentationFormat>On-screen Show (4:3)</PresentationFormat>
  <Paragraphs>120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Shapes of molecules  1) sketch the Lewis structure 2) locate the central atom 3) count regions of electron density around the central atom double/triple bonds and lone pairs count as ONE region of electron density 4)  determine shape and angle bearing in mind that repulsion varies… lone pair-lone pair &gt; lone pair-bonding pair &gt; bonding pair-bonding pair</vt:lpstr>
      <vt:lpstr>Linear</vt:lpstr>
      <vt:lpstr>Trigonal planar</vt:lpstr>
      <vt:lpstr>Tetrahedral</vt:lpstr>
      <vt:lpstr>Trigonal pyramidal</vt:lpstr>
      <vt:lpstr>V-shaped</vt:lpstr>
      <vt:lpstr>V-shaped</vt:lpstr>
    </vt:vector>
  </TitlesOfParts>
  <Company>Auckland Girls Grammar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Shapes of molecules</dc:title>
  <dc:creator>administrator</dc:creator>
  <cp:lastModifiedBy>student</cp:lastModifiedBy>
  <cp:revision>71</cp:revision>
  <cp:lastPrinted>2014-10-27T23:11:48Z</cp:lastPrinted>
  <dcterms:created xsi:type="dcterms:W3CDTF">2004-04-04T20:13:48Z</dcterms:created>
  <dcterms:modified xsi:type="dcterms:W3CDTF">2015-05-21T00:41:04Z</dcterms:modified>
</cp:coreProperties>
</file>